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7" r:id="rId1"/>
  </p:sldMasterIdLst>
  <p:notesMasterIdLst>
    <p:notesMasterId r:id="rId11"/>
  </p:notesMasterIdLst>
  <p:handoutMasterIdLst>
    <p:handoutMasterId r:id="rId12"/>
  </p:handoutMasterIdLst>
  <p:sldIdLst>
    <p:sldId id="8446" r:id="rId2"/>
    <p:sldId id="8447" r:id="rId3"/>
    <p:sldId id="8448" r:id="rId4"/>
    <p:sldId id="8449" r:id="rId5"/>
    <p:sldId id="8450" r:id="rId6"/>
    <p:sldId id="8451" r:id="rId7"/>
    <p:sldId id="8452" r:id="rId8"/>
    <p:sldId id="8453" r:id="rId9"/>
    <p:sldId id="8454" r:id="rId10"/>
  </p:sldIdLst>
  <p:sldSz cx="9144000" cy="6858000" type="screen4x3"/>
  <p:notesSz cx="9931400" cy="68707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446"/>
            <p14:sldId id="8447"/>
            <p14:sldId id="8448"/>
            <p14:sldId id="8449"/>
            <p14:sldId id="8450"/>
            <p14:sldId id="8451"/>
            <p14:sldId id="8452"/>
            <p14:sldId id="8453"/>
            <p14:sldId id="8454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pos="3240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D84"/>
    <a:srgbClr val="181DF8"/>
    <a:srgbClr val="FF0000"/>
    <a:srgbClr val="FF9999"/>
    <a:srgbClr val="4ADFE6"/>
    <a:srgbClr val="3DF353"/>
    <a:srgbClr val="FFC000"/>
    <a:srgbClr val="FFFF00"/>
    <a:srgbClr val="FFFFFF"/>
    <a:srgbClr val="563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9568" autoAdjust="0"/>
  </p:normalViewPr>
  <p:slideViewPr>
    <p:cSldViewPr snapToGrid="0">
      <p:cViewPr>
        <p:scale>
          <a:sx n="100" d="100"/>
          <a:sy n="100" d="100"/>
        </p:scale>
        <p:origin x="-858" y="-48"/>
      </p:cViewPr>
      <p:guideLst>
        <p:guide orient="horz" pos="5760"/>
        <p:guide orient="horz" pos="4320"/>
        <p:guide pos="3840"/>
        <p:guide pos="2880"/>
      </p:guideLst>
    </p:cSldViewPr>
  </p:slideViewPr>
  <p:outlineViewPr>
    <p:cViewPr>
      <p:scale>
        <a:sx n="66" d="100"/>
        <a:sy n="66" d="100"/>
      </p:scale>
      <p:origin x="0" y="-86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1" y="155"/>
            <a:ext cx="4303903" cy="344175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5421" y="155"/>
            <a:ext cx="4303903" cy="344175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1" y="6526553"/>
            <a:ext cx="4303903" cy="344173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5421" y="6526553"/>
            <a:ext cx="4303903" cy="344173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1" y="50"/>
            <a:ext cx="4303606" cy="344729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5646" y="50"/>
            <a:ext cx="4303606" cy="344729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12.01.2021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21063" y="858838"/>
            <a:ext cx="3089275" cy="2317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294" y="3306544"/>
            <a:ext cx="7945119" cy="2705338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1" y="6526111"/>
            <a:ext cx="4303606" cy="344727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5646" y="6526111"/>
            <a:ext cx="4303606" cy="344727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41700" y="850900"/>
            <a:ext cx="3060700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37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21063" y="858838"/>
            <a:ext cx="3089275" cy="2317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87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21063" y="858838"/>
            <a:ext cx="3089275" cy="2317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87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21063" y="858838"/>
            <a:ext cx="3089275" cy="2317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87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40113" y="850900"/>
            <a:ext cx="306070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381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41700" y="850900"/>
            <a:ext cx="3060700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451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676400" y="1803400"/>
            <a:ext cx="6477000" cy="4859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1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918" y="2130490"/>
            <a:ext cx="7772398" cy="14700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86" y="3886906"/>
            <a:ext cx="6400802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6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5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93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91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9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88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8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048D57A-BDFE-45C0-92F1-CB5D613F7B89}" type="datetimeFigureOut">
              <a:rPr lang="ru-RU"/>
              <a:pPr>
                <a:defRPr/>
              </a:pPr>
              <a:t>12.01.2021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2668FDD-8DBB-4525-B2DF-5DF63B7C7B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782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92AD7A3-504B-437B-BF3F-67E57D38EA6A}" type="datetimeFigureOut">
              <a:rPr lang="ru-RU"/>
              <a:pPr>
                <a:defRPr/>
              </a:pPr>
              <a:t>12.01.2021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84A6180-99B6-4BEE-98D1-6AC0F056BC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78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749" y="274988"/>
            <a:ext cx="2057401" cy="58515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658" y="274988"/>
            <a:ext cx="6019799" cy="58515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C09FB08-6E3E-41A0-A1CB-D3C0FA68188D}" type="datetimeFigureOut">
              <a:rPr lang="ru-RU"/>
              <a:pPr>
                <a:defRPr/>
              </a:pPr>
              <a:t>12.01.2021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E631022-6EE5-4F8C-903A-1363EBCCAD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15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50DA378-2B85-4ACE-B090-66D87E194322}" type="datetimeFigureOut">
              <a:rPr lang="ru-RU"/>
              <a:pPr>
                <a:defRPr/>
              </a:pPr>
              <a:t>12.01.2021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91EDAFD-416E-4437-A5AE-E516D567A4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18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2" y="4407476"/>
            <a:ext cx="7772398" cy="1362073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2" y="2906788"/>
            <a:ext cx="7772398" cy="1500187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2984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5967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89518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19353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49193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79029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208872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38705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2E3ED13-8E4D-4758-B134-7C9CD5229D5C}" type="datetimeFigureOut">
              <a:rPr lang="ru-RU"/>
              <a:pPr>
                <a:defRPr/>
              </a:pPr>
              <a:t>12.01.2021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DB917C2-CBC9-48A3-84E3-A0F989EB5C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1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470" y="1600454"/>
            <a:ext cx="4038599" cy="4525964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652" y="1600454"/>
            <a:ext cx="4038599" cy="4525964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60F2784-4EB8-4032-A101-BE99763FAE56}" type="datetimeFigureOut">
              <a:rPr lang="ru-RU"/>
              <a:pPr>
                <a:defRPr/>
              </a:pPr>
              <a:t>12.01.2021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A7DEEF82-FBDF-4C13-9681-5734CFA1D7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01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320" y="1535285"/>
            <a:ext cx="4040188" cy="639760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298427" indent="0">
              <a:buNone/>
              <a:defRPr sz="1700" b="1"/>
            </a:lvl2pPr>
            <a:lvl3pPr marL="596758" indent="0">
              <a:buNone/>
              <a:defRPr sz="1400" b="1"/>
            </a:lvl3pPr>
            <a:lvl4pPr marL="895184" indent="0">
              <a:buNone/>
              <a:defRPr sz="1400" b="1"/>
            </a:lvl4pPr>
            <a:lvl5pPr marL="1193530" indent="0">
              <a:buNone/>
              <a:defRPr sz="1400" b="1"/>
            </a:lvl5pPr>
            <a:lvl6pPr marL="1491932" indent="0">
              <a:buNone/>
              <a:defRPr sz="1400" b="1"/>
            </a:lvl6pPr>
            <a:lvl7pPr marL="1790291" indent="0">
              <a:buNone/>
              <a:defRPr sz="1400" b="1"/>
            </a:lvl7pPr>
            <a:lvl8pPr marL="2088722" indent="0">
              <a:buNone/>
              <a:defRPr sz="1400" b="1"/>
            </a:lvl8pPr>
            <a:lvl9pPr marL="2387055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320" y="2175044"/>
            <a:ext cx="4040188" cy="3951288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397" y="1535285"/>
            <a:ext cx="4041777" cy="639760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298427" indent="0">
              <a:buNone/>
              <a:defRPr sz="1700" b="1"/>
            </a:lvl2pPr>
            <a:lvl3pPr marL="596758" indent="0">
              <a:buNone/>
              <a:defRPr sz="1400" b="1"/>
            </a:lvl3pPr>
            <a:lvl4pPr marL="895184" indent="0">
              <a:buNone/>
              <a:defRPr sz="1400" b="1"/>
            </a:lvl4pPr>
            <a:lvl5pPr marL="1193530" indent="0">
              <a:buNone/>
              <a:defRPr sz="1400" b="1"/>
            </a:lvl5pPr>
            <a:lvl6pPr marL="1491932" indent="0">
              <a:buNone/>
              <a:defRPr sz="1400" b="1"/>
            </a:lvl6pPr>
            <a:lvl7pPr marL="1790291" indent="0">
              <a:buNone/>
              <a:defRPr sz="1400" b="1"/>
            </a:lvl7pPr>
            <a:lvl8pPr marL="2088722" indent="0">
              <a:buNone/>
              <a:defRPr sz="1400" b="1"/>
            </a:lvl8pPr>
            <a:lvl9pPr marL="2387055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397" y="2175044"/>
            <a:ext cx="4041777" cy="3951288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D150DBB3-9183-4BDB-A538-014628B71707}" type="datetimeFigureOut">
              <a:rPr lang="ru-RU"/>
              <a:pPr>
                <a:defRPr/>
              </a:pPr>
              <a:t>12.01.2021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CD6896FF-465B-4547-A168-DFB9E27B07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02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36A9E88-4255-4365-8C92-577237C9B684}" type="datetimeFigureOut">
              <a:rPr lang="ru-RU"/>
              <a:pPr>
                <a:defRPr/>
              </a:pPr>
              <a:t>12.01.2021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37DBF9C-3D4C-4408-BE41-B35505E9BB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59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B64A53A2-D152-4302-9337-A135E134729A}" type="datetimeFigureOut">
              <a:rPr lang="ru-RU"/>
              <a:pPr>
                <a:defRPr/>
              </a:pPr>
              <a:t>12.01.2021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ADD8E21-F93D-4DF7-9BC5-317CF516C2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941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531" y="273292"/>
            <a:ext cx="3008313" cy="116204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371" y="273157"/>
            <a:ext cx="5111751" cy="5853112"/>
          </a:xfr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531" y="1435755"/>
            <a:ext cx="3008313" cy="4691063"/>
          </a:xfrm>
        </p:spPr>
        <p:txBody>
          <a:bodyPr/>
          <a:lstStyle>
            <a:lvl1pPr marL="0" indent="0">
              <a:buNone/>
              <a:defRPr sz="800"/>
            </a:lvl1pPr>
            <a:lvl2pPr marL="298427" indent="0">
              <a:buNone/>
              <a:defRPr sz="800"/>
            </a:lvl2pPr>
            <a:lvl3pPr marL="596758" indent="0">
              <a:buNone/>
              <a:defRPr sz="800"/>
            </a:lvl3pPr>
            <a:lvl4pPr marL="895184" indent="0">
              <a:buNone/>
              <a:defRPr sz="600"/>
            </a:lvl4pPr>
            <a:lvl5pPr marL="1193530" indent="0">
              <a:buNone/>
              <a:defRPr sz="600"/>
            </a:lvl5pPr>
            <a:lvl6pPr marL="1491932" indent="0">
              <a:buNone/>
              <a:defRPr sz="600"/>
            </a:lvl6pPr>
            <a:lvl7pPr marL="1790291" indent="0">
              <a:buNone/>
              <a:defRPr sz="600"/>
            </a:lvl7pPr>
            <a:lvl8pPr marL="2088722" indent="0">
              <a:buNone/>
              <a:defRPr sz="600"/>
            </a:lvl8pPr>
            <a:lvl9pPr marL="2387055" indent="0">
              <a:buNone/>
              <a:defRPr sz="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FB49B7A-DF94-40B0-8E54-8300AFDC1D57}" type="datetimeFigureOut">
              <a:rPr lang="ru-RU"/>
              <a:pPr>
                <a:defRPr/>
              </a:pPr>
              <a:t>12.01.2021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0E7C97B-D995-4290-BA20-CE6A97B0B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355" y="4801449"/>
            <a:ext cx="5486400" cy="566737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355" y="612901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  <a:lvl2pPr marL="298427" indent="0">
              <a:buNone/>
              <a:defRPr sz="2100"/>
            </a:lvl2pPr>
            <a:lvl3pPr marL="596758" indent="0">
              <a:buNone/>
              <a:defRPr sz="1700"/>
            </a:lvl3pPr>
            <a:lvl4pPr marL="895184" indent="0">
              <a:buNone/>
              <a:defRPr sz="1700"/>
            </a:lvl4pPr>
            <a:lvl5pPr marL="1193530" indent="0">
              <a:buNone/>
              <a:defRPr sz="1700"/>
            </a:lvl5pPr>
            <a:lvl6pPr marL="1491932" indent="0">
              <a:buNone/>
              <a:defRPr sz="1700"/>
            </a:lvl6pPr>
            <a:lvl7pPr marL="1790291" indent="0">
              <a:buNone/>
              <a:defRPr sz="1700"/>
            </a:lvl7pPr>
            <a:lvl8pPr marL="2088722" indent="0">
              <a:buNone/>
              <a:defRPr sz="1700"/>
            </a:lvl8pPr>
            <a:lvl9pPr marL="2387055" indent="0">
              <a:buNone/>
              <a:defRPr sz="17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355" y="5367602"/>
            <a:ext cx="5486400" cy="804861"/>
          </a:xfrm>
        </p:spPr>
        <p:txBody>
          <a:bodyPr/>
          <a:lstStyle>
            <a:lvl1pPr marL="0" indent="0">
              <a:buNone/>
              <a:defRPr sz="800"/>
            </a:lvl1pPr>
            <a:lvl2pPr marL="298427" indent="0">
              <a:buNone/>
              <a:defRPr sz="800"/>
            </a:lvl2pPr>
            <a:lvl3pPr marL="596758" indent="0">
              <a:buNone/>
              <a:defRPr sz="800"/>
            </a:lvl3pPr>
            <a:lvl4pPr marL="895184" indent="0">
              <a:buNone/>
              <a:defRPr sz="600"/>
            </a:lvl4pPr>
            <a:lvl5pPr marL="1193530" indent="0">
              <a:buNone/>
              <a:defRPr sz="600"/>
            </a:lvl5pPr>
            <a:lvl6pPr marL="1491932" indent="0">
              <a:buNone/>
              <a:defRPr sz="600"/>
            </a:lvl6pPr>
            <a:lvl7pPr marL="1790291" indent="0">
              <a:buNone/>
              <a:defRPr sz="600"/>
            </a:lvl7pPr>
            <a:lvl8pPr marL="2088722" indent="0">
              <a:buNone/>
              <a:defRPr sz="600"/>
            </a:lvl8pPr>
            <a:lvl9pPr marL="2387055" indent="0">
              <a:buNone/>
              <a:defRPr sz="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A67910C-E0A9-4176-8E5F-21A9BA8F08BA}" type="datetimeFigureOut">
              <a:rPr lang="ru-RU"/>
              <a:pPr>
                <a:defRPr/>
              </a:pPr>
              <a:t>12.01.2021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265B440-20B6-4E81-BA78-877421D0C7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17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752" y="274768"/>
            <a:ext cx="8228797" cy="114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9654" tIns="29882" rIns="59654" bIns="298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32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752" y="1600852"/>
            <a:ext cx="8228797" cy="452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9654" tIns="29882" rIns="59654" bIns="298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844" y="6356743"/>
            <a:ext cx="2132797" cy="364717"/>
          </a:xfrm>
          <a:prstGeom prst="rect">
            <a:avLst/>
          </a:prstGeom>
        </p:spPr>
        <p:txBody>
          <a:bodyPr vert="horz" wrap="square" lIns="59654" tIns="29882" rIns="59654" bIns="29882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18117" fontAlgn="base">
              <a:spcBef>
                <a:spcPct val="0"/>
              </a:spcBef>
              <a:spcAft>
                <a:spcPct val="0"/>
              </a:spcAft>
              <a:defRPr/>
            </a:pPr>
            <a:fld id="{ECEEAE8E-CE4D-41B5-934E-685B6FE82841}" type="datetimeFigureOut">
              <a:rPr lang="ru-RU" smtClean="0">
                <a:cs typeface="Arial" charset="0"/>
              </a:rPr>
              <a:pPr defTabSz="518117" fontAlgn="base">
                <a:spcBef>
                  <a:spcPct val="0"/>
                </a:spcBef>
                <a:spcAft>
                  <a:spcPct val="0"/>
                </a:spcAft>
                <a:defRPr/>
              </a:pPr>
              <a:t>12.01.2021</a:t>
            </a:fld>
            <a:endParaRPr lang="ru-RU" dirty="0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756" y="6356743"/>
            <a:ext cx="2894796" cy="364717"/>
          </a:xfrm>
          <a:prstGeom prst="rect">
            <a:avLst/>
          </a:prstGeom>
        </p:spPr>
        <p:txBody>
          <a:bodyPr vert="horz" wrap="square" lIns="59654" tIns="29882" rIns="59654" bIns="2988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1811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845" y="6356743"/>
            <a:ext cx="2132797" cy="364717"/>
          </a:xfrm>
          <a:prstGeom prst="rect">
            <a:avLst/>
          </a:prstGeom>
        </p:spPr>
        <p:txBody>
          <a:bodyPr vert="horz" wrap="square" lIns="59654" tIns="29882" rIns="59654" bIns="2988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18117" fontAlgn="base">
              <a:spcBef>
                <a:spcPct val="0"/>
              </a:spcBef>
              <a:spcAft>
                <a:spcPct val="0"/>
              </a:spcAft>
              <a:defRPr/>
            </a:pPr>
            <a:fld id="{D287A2EB-76B1-4AEF-A97A-7EA8791343C2}" type="slidenum">
              <a:rPr lang="ru-RU" smtClean="0">
                <a:cs typeface="Arial" charset="0"/>
              </a:rPr>
              <a:pPr defTabSz="51811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8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596556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96556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defTabSz="596556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defTabSz="596556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defTabSz="596556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257981" algn="ctr" defTabSz="596556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515962" algn="ctr" defTabSz="596556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773945" algn="ctr" defTabSz="596556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1031929" algn="ctr" defTabSz="596556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223105" indent="-223105" algn="l" defTabSz="59655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4617" indent="-186337" algn="l" defTabSz="59655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745379" indent="-148722" algn="l" defTabSz="59655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043594" indent="-148722" algn="l" defTabSz="59655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911" indent="-148722" algn="l" defTabSz="59655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641100" indent="-149220" algn="l" defTabSz="59675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939528" indent="-149220" algn="l" defTabSz="59675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237877" indent="-149220" algn="l" defTabSz="59675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536265" indent="-149220" algn="l" defTabSz="59675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98427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6758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95184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3530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91932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90291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88722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87055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file:///E:\&#1058;&#1072;&#1088;&#1072;&#1085;&#1086;&#1074;&#1072;%20&#1045;.&#1070;\&#1084;&#1072;&#1082;&#1088;&#1086;&#1089;&#1099;\&#1069;&#1085;&#1077;&#1088;&#1075;&#1086;\&#1055;&#1086;&#1088;&#1099;&#1074;&#1099;_&#1074;&#1077;&#1090;&#1088;&#1072;%2006.00%20&#1089;&#1083;.jpg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4.jp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E:\&#1058;&#1072;&#1088;&#1072;&#1085;&#1086;&#1074;&#1072;%20&#1045;.&#1070;\&#1084;&#1072;&#1082;&#1088;&#1086;&#1089;&#1099;\&#1069;&#1085;&#1077;&#1088;&#1075;&#1086;\&#1055;&#1086;&#1088;&#1099;&#1074;&#1099;_&#1074;&#1077;&#1090;&#1088;&#1072;%2012.00%20&#1089;&#1083;.jpg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jpg"/><Relationship Id="rId10" Type="http://schemas.openxmlformats.org/officeDocument/2006/relationships/image" Target="file:///E:\&#1058;&#1072;&#1088;&#1072;&#1085;&#1086;&#1074;&#1072;%20&#1045;.&#1070;\&#1084;&#1072;&#1082;&#1088;&#1086;&#1089;&#1099;\&#1069;&#1085;&#1077;&#1088;&#1075;&#1086;\&#1055;&#1086;&#1088;&#1099;&#1074;&#1099;_&#1074;&#1077;&#1090;&#1088;&#1072;%2022.00%20&#1090;&#1077;&#1082;.jpg" TargetMode="External"/><Relationship Id="rId4" Type="http://schemas.openxmlformats.org/officeDocument/2006/relationships/image" Target="file:///E:\&#1058;&#1072;&#1088;&#1072;&#1085;&#1086;&#1074;&#1072;%20&#1045;.&#1070;\&#1084;&#1072;&#1082;&#1088;&#1086;&#1089;&#1099;\&#1069;&#1085;&#1077;&#1088;&#1075;&#1086;\&#1055;&#1086;&#1088;&#1099;&#1074;&#1099;_&#1074;&#1077;&#1090;&#1088;&#1072;%2018.00%20&#1089;&#1083;.jpg" TargetMode="External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E:\&#1058;&#1072;&#1088;&#1072;&#1085;&#1086;&#1074;&#1072;%20&#1045;.&#1070;\&#1084;&#1072;&#1082;&#1088;&#1086;&#1089;&#1099;\&#1044;&#1086;&#1088;&#1086;&#1075;&#1080;\&#1054;&#1089;&#1072;&#1076;&#1082;&#1080;_06.00%20&#1089;&#1083;.jpg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10.jp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E:\&#1058;&#1072;&#1088;&#1072;&#1085;&#1086;&#1074;&#1072;%20&#1045;.&#1070;\&#1084;&#1072;&#1082;&#1088;&#1086;&#1089;&#1099;\&#1044;&#1086;&#1088;&#1086;&#1075;&#1080;\&#1054;&#1089;&#1072;&#1076;&#1082;&#1080;_12.00%20&#1089;&#1083;.jpg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9.jpg"/><Relationship Id="rId10" Type="http://schemas.openxmlformats.org/officeDocument/2006/relationships/image" Target="file:///E:\&#1058;&#1072;&#1088;&#1072;&#1085;&#1086;&#1074;&#1072;%20&#1045;.&#1070;\&#1084;&#1072;&#1082;&#1088;&#1086;&#1089;&#1099;\&#1044;&#1086;&#1088;&#1086;&#1075;&#1080;\&#1054;&#1089;&#1072;&#1076;&#1082;&#1080;_%2022.00%20&#1090;&#1077;&#1082;.jpg" TargetMode="External"/><Relationship Id="rId4" Type="http://schemas.openxmlformats.org/officeDocument/2006/relationships/image" Target="file:///E:\&#1058;&#1072;&#1088;&#1072;&#1085;&#1086;&#1074;&#1072;%20&#1045;.&#1070;\&#1084;&#1072;&#1082;&#1088;&#1086;&#1089;&#1099;\&#1044;&#1086;&#1088;&#1086;&#1075;&#1080;\&#1054;&#1089;&#1072;&#1076;&#1082;&#1080;_18.00%20&#1089;&#1083;.jpg" TargetMode="External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E:\&#1058;&#1072;&#1088;&#1072;&#1085;&#1086;&#1074;&#1072;%20&#1045;.&#1070;\&#1084;&#1072;&#1082;&#1088;&#1086;&#1089;&#1099;\&#1044;&#1086;&#1088;&#1086;&#1075;&#1080;\&#1058;&#1091;&#1084;&#1072;&#1085;_06.00%20&#1089;&#1083;.jpg" TargetMode="External"/><Relationship Id="rId3" Type="http://schemas.openxmlformats.org/officeDocument/2006/relationships/image" Target="../media/image13.jpg"/><Relationship Id="rId7" Type="http://schemas.openxmlformats.org/officeDocument/2006/relationships/image" Target="../media/image15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E:\&#1058;&#1072;&#1088;&#1072;&#1085;&#1086;&#1074;&#1072;%20&#1045;.&#1070;\&#1084;&#1072;&#1082;&#1088;&#1086;&#1089;&#1099;\&#1044;&#1086;&#1088;&#1086;&#1075;&#1080;\&#1058;&#1091;&#1084;&#1072;&#1085;_12.00%20&#1089;&#1083;.jpg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14.jpg"/><Relationship Id="rId10" Type="http://schemas.openxmlformats.org/officeDocument/2006/relationships/image" Target="file:///E:\&#1058;&#1072;&#1088;&#1072;&#1085;&#1086;&#1074;&#1072;%20&#1045;.&#1070;\&#1084;&#1072;&#1082;&#1088;&#1086;&#1089;&#1099;\&#1044;&#1086;&#1088;&#1086;&#1075;&#1080;\&#1058;&#1091;&#1084;&#1072;&#1085;_%2022.00%20&#1090;&#1077;&#1082;.jpg" TargetMode="External"/><Relationship Id="rId4" Type="http://schemas.openxmlformats.org/officeDocument/2006/relationships/image" Target="file:///E:\&#1058;&#1072;&#1088;&#1072;&#1085;&#1086;&#1074;&#1072;%20&#1045;.&#1070;\&#1084;&#1072;&#1082;&#1088;&#1086;&#1089;&#1099;\&#1044;&#1086;&#1088;&#1086;&#1075;&#1080;\&#1058;&#1091;&#1084;&#1072;&#1085;_18.00%20&#1089;&#1083;.jpg" TargetMode="External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sf"/><Relationship Id="rId1" Type="http://schemas.microsoft.com/office/2007/relationships/media" Target="../media/media3.asf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sf"/><Relationship Id="rId1" Type="http://schemas.microsoft.com/office/2007/relationships/media" Target="../media/media4.asf"/><Relationship Id="rId6" Type="http://schemas.openxmlformats.org/officeDocument/2006/relationships/image" Target="../media/image29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" y="1"/>
            <a:ext cx="9144001" cy="6516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</a:t>
            </a: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ТЕРРИТОРИИ </a:t>
            </a:r>
            <a:r>
              <a:rPr lang="ru-RU" dirty="0" smtClean="0">
                <a:solidFill>
                  <a:schemeClr val="bg1"/>
                </a:solidFill>
              </a:rPr>
              <a:t>САРАТОВСКОЙ ОБЛАСТИ 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ИР «</a:t>
            </a:r>
            <a:r>
              <a:rPr lang="en-US" dirty="0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(на </a:t>
            </a:r>
            <a:r>
              <a:rPr lang="ru-RU" dirty="0" smtClean="0">
                <a:solidFill>
                  <a:schemeClr val="bg1"/>
                </a:solidFill>
              </a:rPr>
              <a:t>12-13.01.2021)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04121" y="3045748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24218" y="3395368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4856" y="1864271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75044" y="3259213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pic>
        <p:nvPicPr>
          <p:cNvPr id="2" name="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1602"/>
            <a:ext cx="9144000" cy="620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Рисунок 432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12" y="3746877"/>
            <a:ext cx="4559300" cy="3115620"/>
          </a:xfrm>
          <a:prstGeom prst="rect">
            <a:avLst/>
          </a:prstGeom>
        </p:spPr>
      </p:pic>
      <p:pic>
        <p:nvPicPr>
          <p:cNvPr id="437" name="Рисунок 436"/>
          <p:cNvPicPr>
            <a:picLocks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" y="3694747"/>
            <a:ext cx="4559300" cy="3185154"/>
          </a:xfrm>
          <a:prstGeom prst="rect">
            <a:avLst/>
          </a:prstGeom>
        </p:spPr>
      </p:pic>
      <p:pic>
        <p:nvPicPr>
          <p:cNvPr id="441" name="Рисунок 440"/>
          <p:cNvPicPr>
            <a:picLocks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95" y="621358"/>
            <a:ext cx="4559300" cy="3089093"/>
          </a:xfrm>
          <a:prstGeom prst="rect">
            <a:avLst/>
          </a:prstGeom>
        </p:spPr>
      </p:pic>
      <p:pic>
        <p:nvPicPr>
          <p:cNvPr id="442" name="Рисунок 441"/>
          <p:cNvPicPr>
            <a:picLocks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6" y="621348"/>
            <a:ext cx="4587009" cy="3092574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8600520" y="45268"/>
            <a:ext cx="469500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4" y="-7603"/>
            <a:ext cx="9144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766" tIns="21885" rIns="43766" bIns="21885" anchor="ctr"/>
          <a:lstStyle>
            <a:defPPr>
              <a:defRPr lang="ru-RU"/>
            </a:defPPr>
            <a:lvl1pPr algn="ctr" defTabSz="779252" eaLnBrk="0" hangingPunct="0">
              <a:defRPr b="0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ИНФОРМАЦИОННЫЕ МАТЕРИАЛЫ ПО ПОРЫВАМ ВЕТРА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ТЕРРИТОРИИ  САРАТОВСКОЙ ОБЛАСТИ (ОТ  12.01.2021 НА 13.01.2021)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14" name="Прямая соединительная линия 813"/>
          <p:cNvCxnSpPr/>
          <p:nvPr/>
        </p:nvCxnSpPr>
        <p:spPr>
          <a:xfrm>
            <a:off x="4563074" y="631038"/>
            <a:ext cx="297" cy="62316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Прямая соединительная линия 836"/>
          <p:cNvCxnSpPr/>
          <p:nvPr/>
        </p:nvCxnSpPr>
        <p:spPr>
          <a:xfrm>
            <a:off x="4" y="3710451"/>
            <a:ext cx="9144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3" name="TextBox 442"/>
          <p:cNvSpPr txBox="1"/>
          <p:nvPr/>
        </p:nvSpPr>
        <p:spPr>
          <a:xfrm>
            <a:off x="1691322" y="4790668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Саратов</a:t>
            </a:r>
          </a:p>
        </p:txBody>
      </p:sp>
      <p:sp>
        <p:nvSpPr>
          <p:cNvPr id="432" name="TextBox 431"/>
          <p:cNvSpPr txBox="1"/>
          <p:nvPr/>
        </p:nvSpPr>
        <p:spPr>
          <a:xfrm>
            <a:off x="1606258" y="1745847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Саратов</a:t>
            </a:r>
          </a:p>
        </p:txBody>
      </p:sp>
      <p:sp>
        <p:nvSpPr>
          <p:cNvPr id="431" name="TextBox 430"/>
          <p:cNvSpPr txBox="1"/>
          <p:nvPr/>
        </p:nvSpPr>
        <p:spPr>
          <a:xfrm>
            <a:off x="138611" y="1782549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Балашов</a:t>
            </a:r>
          </a:p>
        </p:txBody>
      </p:sp>
      <p:sp>
        <p:nvSpPr>
          <p:cNvPr id="459" name="TextBox 458"/>
          <p:cNvSpPr txBox="1"/>
          <p:nvPr/>
        </p:nvSpPr>
        <p:spPr>
          <a:xfrm>
            <a:off x="2579095" y="4418048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Балаково</a:t>
            </a:r>
          </a:p>
        </p:txBody>
      </p:sp>
      <p:sp>
        <p:nvSpPr>
          <p:cNvPr id="439" name="TextBox 438"/>
          <p:cNvSpPr txBox="1"/>
          <p:nvPr/>
        </p:nvSpPr>
        <p:spPr>
          <a:xfrm>
            <a:off x="141811" y="4893871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Балашов</a:t>
            </a:r>
          </a:p>
        </p:txBody>
      </p:sp>
      <p:sp>
        <p:nvSpPr>
          <p:cNvPr id="440" name="TextBox 439"/>
          <p:cNvSpPr txBox="1"/>
          <p:nvPr/>
        </p:nvSpPr>
        <p:spPr>
          <a:xfrm>
            <a:off x="2618462" y="1289703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Балаково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3616806" y="5061912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Озинки</a:t>
            </a:r>
          </a:p>
        </p:txBody>
      </p:sp>
      <p:sp>
        <p:nvSpPr>
          <p:cNvPr id="434" name="TextBox 433"/>
          <p:cNvSpPr txBox="1"/>
          <p:nvPr/>
        </p:nvSpPr>
        <p:spPr>
          <a:xfrm>
            <a:off x="3642903" y="2051627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Озинки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14" y="671516"/>
            <a:ext cx="219075" cy="304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98" y="621347"/>
            <a:ext cx="2190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31" y="3816635"/>
            <a:ext cx="2190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596" y="3796347"/>
            <a:ext cx="2190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" name="TextBox 822"/>
          <p:cNvSpPr txBox="1"/>
          <p:nvPr/>
        </p:nvSpPr>
        <p:spPr>
          <a:xfrm>
            <a:off x="1606259" y="634265"/>
            <a:ext cx="1839679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7" tIns="25703" rIns="51407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37"/>
            <a:r>
              <a:rPr lang="ru-RU" sz="800" dirty="0" smtClean="0">
                <a:solidFill>
                  <a:prstClr val="black"/>
                </a:solidFill>
              </a:rPr>
              <a:t>22.00 (</a:t>
            </a:r>
            <a:r>
              <a:rPr lang="ru-RU" sz="800" dirty="0" err="1" smtClean="0">
                <a:solidFill>
                  <a:prstClr val="black"/>
                </a:solidFill>
              </a:rPr>
              <a:t>мск</a:t>
            </a:r>
            <a:r>
              <a:rPr lang="ru-RU" sz="800" dirty="0" smtClean="0">
                <a:solidFill>
                  <a:prstClr val="black"/>
                </a:solidFill>
              </a:rPr>
              <a:t>) 12.01.2021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4" name="TextBox 823"/>
          <p:cNvSpPr txBox="1"/>
          <p:nvPr/>
        </p:nvSpPr>
        <p:spPr>
          <a:xfrm>
            <a:off x="5934694" y="661573"/>
            <a:ext cx="1871936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7" tIns="25703" rIns="51407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37"/>
            <a:r>
              <a:rPr lang="ru-RU" sz="800" dirty="0" smtClean="0">
                <a:solidFill>
                  <a:prstClr val="black"/>
                </a:solidFill>
              </a:rPr>
              <a:t>06.00 (</a:t>
            </a:r>
            <a:r>
              <a:rPr lang="ru-RU" sz="800" dirty="0" err="1" smtClean="0">
                <a:solidFill>
                  <a:prstClr val="black"/>
                </a:solidFill>
              </a:rPr>
              <a:t>мск</a:t>
            </a:r>
            <a:r>
              <a:rPr lang="ru-RU" sz="800" dirty="0" smtClean="0">
                <a:solidFill>
                  <a:prstClr val="black"/>
                </a:solidFill>
              </a:rPr>
              <a:t>) 13.01.2021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5" name="TextBox 824"/>
          <p:cNvSpPr txBox="1"/>
          <p:nvPr/>
        </p:nvSpPr>
        <p:spPr>
          <a:xfrm>
            <a:off x="1455474" y="3852027"/>
            <a:ext cx="1818698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7" tIns="25703" rIns="51407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37"/>
            <a:r>
              <a:rPr lang="ru-RU" sz="800" dirty="0" smtClean="0">
                <a:solidFill>
                  <a:prstClr val="black"/>
                </a:solidFill>
              </a:rPr>
              <a:t>12.00 (</a:t>
            </a:r>
            <a:r>
              <a:rPr lang="ru-RU" sz="800" dirty="0" err="1" smtClean="0">
                <a:solidFill>
                  <a:prstClr val="black"/>
                </a:solidFill>
              </a:rPr>
              <a:t>мск</a:t>
            </a:r>
            <a:r>
              <a:rPr lang="ru-RU" sz="800" dirty="0" smtClean="0">
                <a:solidFill>
                  <a:prstClr val="black"/>
                </a:solidFill>
              </a:rPr>
              <a:t>)  13.01.2021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6" name="TextBox 825"/>
          <p:cNvSpPr txBox="1"/>
          <p:nvPr/>
        </p:nvSpPr>
        <p:spPr>
          <a:xfrm>
            <a:off x="6157697" y="3816635"/>
            <a:ext cx="1677764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7" tIns="25703" rIns="51407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37"/>
            <a:r>
              <a:rPr lang="ru-RU" sz="800" dirty="0" smtClean="0">
                <a:solidFill>
                  <a:prstClr val="black"/>
                </a:solidFill>
              </a:rPr>
              <a:t>18.00 (</a:t>
            </a:r>
            <a:r>
              <a:rPr lang="ru-RU" sz="800" dirty="0" err="1" smtClean="0">
                <a:solidFill>
                  <a:prstClr val="black"/>
                </a:solidFill>
              </a:rPr>
              <a:t>мск</a:t>
            </a:r>
            <a:r>
              <a:rPr lang="ru-RU" sz="800" dirty="0" smtClean="0">
                <a:solidFill>
                  <a:prstClr val="black"/>
                </a:solidFill>
              </a:rPr>
              <a:t>)  13.01.2021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6237874" y="1780116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4680531" y="1856618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7165328" y="1383449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8278398" y="1923232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6303879" y="4839307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51" name="TextBox 450"/>
          <p:cNvSpPr txBox="1"/>
          <p:nvPr/>
        </p:nvSpPr>
        <p:spPr>
          <a:xfrm>
            <a:off x="4680531" y="4832237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7165328" y="4423047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8321136" y="4956553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Рисунок 432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717391"/>
            <a:ext cx="4584700" cy="3153309"/>
          </a:xfrm>
          <a:prstGeom prst="rect">
            <a:avLst/>
          </a:prstGeom>
        </p:spPr>
      </p:pic>
      <p:pic>
        <p:nvPicPr>
          <p:cNvPr id="434" name="Рисунок 433"/>
          <p:cNvPicPr>
            <a:picLocks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8" y="3705536"/>
            <a:ext cx="4582748" cy="3165164"/>
          </a:xfrm>
          <a:prstGeom prst="rect">
            <a:avLst/>
          </a:prstGeom>
        </p:spPr>
      </p:pic>
      <p:pic>
        <p:nvPicPr>
          <p:cNvPr id="437" name="Рисунок 436"/>
          <p:cNvPicPr>
            <a:picLocks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4" y="625997"/>
            <a:ext cx="4571996" cy="3082735"/>
          </a:xfrm>
          <a:prstGeom prst="rect">
            <a:avLst/>
          </a:prstGeom>
        </p:spPr>
      </p:pic>
      <p:pic>
        <p:nvPicPr>
          <p:cNvPr id="439" name="Рисунок 438"/>
          <p:cNvPicPr>
            <a:picLocks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997"/>
            <a:ext cx="4559300" cy="3084454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8600520" y="45269"/>
            <a:ext cx="469500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4" y="-7603"/>
            <a:ext cx="9144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765" tIns="21884" rIns="43765" bIns="21884" anchor="ctr"/>
          <a:lstStyle>
            <a:defPPr>
              <a:defRPr lang="ru-RU"/>
            </a:defPPr>
            <a:lvl1pPr algn="ctr" defTabSz="779252" eaLnBrk="0" hangingPunct="0">
              <a:defRPr b="0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ОСАДКОВ (СНЕГ)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САРАТОВСКОЙ ОБЛАСТИ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12.01.2021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13.01.2021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(ИР «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4" name="Прямая соединительная линия 813"/>
          <p:cNvCxnSpPr/>
          <p:nvPr/>
        </p:nvCxnSpPr>
        <p:spPr>
          <a:xfrm>
            <a:off x="4563075" y="631039"/>
            <a:ext cx="297" cy="62316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Прямая соединительная линия 836"/>
          <p:cNvCxnSpPr/>
          <p:nvPr/>
        </p:nvCxnSpPr>
        <p:spPr>
          <a:xfrm>
            <a:off x="4" y="3710451"/>
            <a:ext cx="9144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3" name="TextBox 822"/>
          <p:cNvSpPr txBox="1"/>
          <p:nvPr/>
        </p:nvSpPr>
        <p:spPr>
          <a:xfrm>
            <a:off x="1606260" y="634266"/>
            <a:ext cx="1839679" cy="17886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25" dirty="0">
                <a:solidFill>
                  <a:schemeClr val="tx1"/>
                </a:solidFill>
              </a:rPr>
              <a:t>22.00 (</a:t>
            </a:r>
            <a:r>
              <a:rPr lang="ru-RU" sz="825" dirty="0" err="1">
                <a:solidFill>
                  <a:schemeClr val="tx1"/>
                </a:solidFill>
              </a:rPr>
              <a:t>мск</a:t>
            </a:r>
            <a:r>
              <a:rPr lang="ru-RU" sz="825" dirty="0">
                <a:solidFill>
                  <a:schemeClr val="tx1"/>
                </a:solidFill>
              </a:rPr>
              <a:t>) </a:t>
            </a:r>
            <a:r>
              <a:rPr lang="ru-RU" sz="825" dirty="0" smtClean="0">
                <a:solidFill>
                  <a:schemeClr val="tx1"/>
                </a:solidFill>
              </a:rPr>
              <a:t>12.01.2021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824" name="TextBox 823"/>
          <p:cNvSpPr txBox="1"/>
          <p:nvPr/>
        </p:nvSpPr>
        <p:spPr>
          <a:xfrm>
            <a:off x="5934694" y="661574"/>
            <a:ext cx="1871936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00" dirty="0">
                <a:solidFill>
                  <a:prstClr val="black"/>
                </a:solidFill>
              </a:rPr>
              <a:t>06.00 (</a:t>
            </a:r>
            <a:r>
              <a:rPr lang="ru-RU" sz="800" dirty="0" err="1">
                <a:solidFill>
                  <a:prstClr val="black"/>
                </a:solidFill>
              </a:rPr>
              <a:t>мск</a:t>
            </a:r>
            <a:r>
              <a:rPr lang="ru-RU" sz="800" dirty="0">
                <a:solidFill>
                  <a:prstClr val="black"/>
                </a:solidFill>
              </a:rPr>
              <a:t>) </a:t>
            </a:r>
            <a:r>
              <a:rPr lang="ru-RU" sz="800" dirty="0" smtClean="0">
                <a:solidFill>
                  <a:prstClr val="black"/>
                </a:solidFill>
              </a:rPr>
              <a:t>13.01.2021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5" name="TextBox 824"/>
          <p:cNvSpPr txBox="1"/>
          <p:nvPr/>
        </p:nvSpPr>
        <p:spPr>
          <a:xfrm>
            <a:off x="1455475" y="3852027"/>
            <a:ext cx="1818698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00" dirty="0">
                <a:solidFill>
                  <a:prstClr val="black"/>
                </a:solidFill>
              </a:rPr>
              <a:t>12.00 (</a:t>
            </a:r>
            <a:r>
              <a:rPr lang="ru-RU" sz="800" dirty="0" err="1">
                <a:solidFill>
                  <a:prstClr val="black"/>
                </a:solidFill>
              </a:rPr>
              <a:t>мск</a:t>
            </a:r>
            <a:r>
              <a:rPr lang="ru-RU" sz="800" dirty="0">
                <a:solidFill>
                  <a:prstClr val="black"/>
                </a:solidFill>
              </a:rPr>
              <a:t>)  </a:t>
            </a:r>
            <a:r>
              <a:rPr lang="ru-RU" sz="800" dirty="0" smtClean="0">
                <a:solidFill>
                  <a:prstClr val="black"/>
                </a:solidFill>
              </a:rPr>
              <a:t>13.01.2021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6" name="TextBox 825"/>
          <p:cNvSpPr txBox="1"/>
          <p:nvPr/>
        </p:nvSpPr>
        <p:spPr>
          <a:xfrm>
            <a:off x="6157698" y="3816635"/>
            <a:ext cx="1677764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00" dirty="0">
                <a:solidFill>
                  <a:prstClr val="black"/>
                </a:solidFill>
              </a:rPr>
              <a:t>18.00 (</a:t>
            </a:r>
            <a:r>
              <a:rPr lang="ru-RU" sz="800" dirty="0" err="1">
                <a:solidFill>
                  <a:prstClr val="black"/>
                </a:solidFill>
              </a:rPr>
              <a:t>мск</a:t>
            </a:r>
            <a:r>
              <a:rPr lang="ru-RU" sz="800" dirty="0">
                <a:solidFill>
                  <a:prstClr val="black"/>
                </a:solidFill>
              </a:rPr>
              <a:t>)  </a:t>
            </a:r>
            <a:r>
              <a:rPr lang="ru-RU" sz="800" dirty="0" smtClean="0">
                <a:solidFill>
                  <a:prstClr val="black"/>
                </a:solidFill>
              </a:rPr>
              <a:t>13.01.2021</a:t>
            </a:r>
            <a:endParaRPr lang="ru-RU" sz="8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632136"/>
            <a:ext cx="2476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394" y="632136"/>
            <a:ext cx="2476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394" y="3779244"/>
            <a:ext cx="2476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35" y="3761175"/>
            <a:ext cx="247650" cy="310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" name="TextBox 444"/>
          <p:cNvSpPr txBox="1"/>
          <p:nvPr/>
        </p:nvSpPr>
        <p:spPr>
          <a:xfrm>
            <a:off x="6303879" y="4694550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6216699" y="1676242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49" name="TextBox 448"/>
          <p:cNvSpPr txBox="1"/>
          <p:nvPr/>
        </p:nvSpPr>
        <p:spPr>
          <a:xfrm>
            <a:off x="1706587" y="1708322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1719221" y="4943815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51" name="TextBox 450"/>
          <p:cNvSpPr txBox="1"/>
          <p:nvPr/>
        </p:nvSpPr>
        <p:spPr>
          <a:xfrm>
            <a:off x="4750505" y="4736066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4679560" y="1578732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179496" y="1640034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224250" y="4994340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7" name="TextBox 456"/>
          <p:cNvSpPr txBox="1"/>
          <p:nvPr/>
        </p:nvSpPr>
        <p:spPr>
          <a:xfrm>
            <a:off x="2632871" y="1301734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8" name="TextBox 457"/>
          <p:cNvSpPr txBox="1"/>
          <p:nvPr/>
        </p:nvSpPr>
        <p:spPr>
          <a:xfrm>
            <a:off x="2632871" y="4476493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0" name="TextBox 459"/>
          <p:cNvSpPr txBox="1"/>
          <p:nvPr/>
        </p:nvSpPr>
        <p:spPr>
          <a:xfrm>
            <a:off x="7165328" y="1163234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7194160" y="4268744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3709763" y="1941986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3709762" y="4976011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4" name="TextBox 463"/>
          <p:cNvSpPr txBox="1"/>
          <p:nvPr/>
        </p:nvSpPr>
        <p:spPr>
          <a:xfrm>
            <a:off x="8289238" y="1819358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5" name="TextBox 464"/>
          <p:cNvSpPr txBox="1"/>
          <p:nvPr/>
        </p:nvSpPr>
        <p:spPr>
          <a:xfrm>
            <a:off x="8273340" y="4976010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Рисунок 432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75" y="3717392"/>
            <a:ext cx="4580925" cy="3145325"/>
          </a:xfrm>
          <a:prstGeom prst="rect">
            <a:avLst/>
          </a:prstGeom>
        </p:spPr>
      </p:pic>
      <p:pic>
        <p:nvPicPr>
          <p:cNvPr id="434" name="Рисунок 433"/>
          <p:cNvPicPr>
            <a:picLocks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450"/>
            <a:ext cx="4563075" cy="3152267"/>
          </a:xfrm>
          <a:prstGeom prst="rect">
            <a:avLst/>
          </a:prstGeom>
        </p:spPr>
      </p:pic>
      <p:pic>
        <p:nvPicPr>
          <p:cNvPr id="435" name="Рисунок 434"/>
          <p:cNvPicPr>
            <a:picLocks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75" y="625997"/>
            <a:ext cx="4580925" cy="3084454"/>
          </a:xfrm>
          <a:prstGeom prst="rect">
            <a:avLst/>
          </a:prstGeom>
        </p:spPr>
      </p:pic>
      <p:pic>
        <p:nvPicPr>
          <p:cNvPr id="436" name="Рисунок 435"/>
          <p:cNvPicPr>
            <a:picLocks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849"/>
            <a:ext cx="4563075" cy="3106602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8600520" y="45269"/>
            <a:ext cx="469500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4" y="-7603"/>
            <a:ext cx="9144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765" tIns="21884" rIns="43765" bIns="21884" anchor="ctr"/>
          <a:lstStyle>
            <a:defPPr>
              <a:defRPr lang="ru-RU"/>
            </a:defPPr>
            <a:lvl1pPr algn="ctr" defTabSz="779252" eaLnBrk="0" hangingPunct="0">
              <a:defRPr b="0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УХУДШЕНИЯ ВИДИМОСТИ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САРАТОВСКОЙ ОБЛАСТИ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12.01.2021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13.01.2021)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(ИР «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4" name="Прямая соединительная линия 813"/>
          <p:cNvCxnSpPr/>
          <p:nvPr/>
        </p:nvCxnSpPr>
        <p:spPr>
          <a:xfrm>
            <a:off x="4563075" y="631039"/>
            <a:ext cx="297" cy="62316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Прямая соединительная линия 836"/>
          <p:cNvCxnSpPr/>
          <p:nvPr/>
        </p:nvCxnSpPr>
        <p:spPr>
          <a:xfrm>
            <a:off x="4" y="3710451"/>
            <a:ext cx="9144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3" name="TextBox 822"/>
          <p:cNvSpPr txBox="1"/>
          <p:nvPr/>
        </p:nvSpPr>
        <p:spPr>
          <a:xfrm>
            <a:off x="1606260" y="634266"/>
            <a:ext cx="1839679" cy="17886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25" dirty="0">
                <a:solidFill>
                  <a:schemeClr val="tx1"/>
                </a:solidFill>
              </a:rPr>
              <a:t>22.00 (</a:t>
            </a:r>
            <a:r>
              <a:rPr lang="ru-RU" sz="825" dirty="0" err="1">
                <a:solidFill>
                  <a:schemeClr val="tx1"/>
                </a:solidFill>
              </a:rPr>
              <a:t>мск</a:t>
            </a:r>
            <a:r>
              <a:rPr lang="ru-RU" sz="825" dirty="0">
                <a:solidFill>
                  <a:schemeClr val="tx1"/>
                </a:solidFill>
              </a:rPr>
              <a:t>) </a:t>
            </a:r>
            <a:r>
              <a:rPr lang="ru-RU" sz="825" dirty="0" smtClean="0">
                <a:solidFill>
                  <a:schemeClr val="tx1"/>
                </a:solidFill>
              </a:rPr>
              <a:t>12.01.2021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824" name="TextBox 823"/>
          <p:cNvSpPr txBox="1"/>
          <p:nvPr/>
        </p:nvSpPr>
        <p:spPr>
          <a:xfrm>
            <a:off x="5934694" y="661574"/>
            <a:ext cx="1871936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00" dirty="0">
                <a:solidFill>
                  <a:prstClr val="black"/>
                </a:solidFill>
              </a:rPr>
              <a:t>06.00 (</a:t>
            </a:r>
            <a:r>
              <a:rPr lang="ru-RU" sz="800" dirty="0" err="1">
                <a:solidFill>
                  <a:prstClr val="black"/>
                </a:solidFill>
              </a:rPr>
              <a:t>мск</a:t>
            </a:r>
            <a:r>
              <a:rPr lang="ru-RU" sz="800" dirty="0">
                <a:solidFill>
                  <a:prstClr val="black"/>
                </a:solidFill>
              </a:rPr>
              <a:t>) </a:t>
            </a:r>
            <a:r>
              <a:rPr lang="ru-RU" sz="800" dirty="0" smtClean="0">
                <a:solidFill>
                  <a:prstClr val="black"/>
                </a:solidFill>
              </a:rPr>
              <a:t>13.01.2021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5" name="TextBox 824"/>
          <p:cNvSpPr txBox="1"/>
          <p:nvPr/>
        </p:nvSpPr>
        <p:spPr>
          <a:xfrm>
            <a:off x="1455475" y="3852027"/>
            <a:ext cx="1818698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00" dirty="0">
                <a:solidFill>
                  <a:prstClr val="black"/>
                </a:solidFill>
              </a:rPr>
              <a:t>12.00 (</a:t>
            </a:r>
            <a:r>
              <a:rPr lang="ru-RU" sz="800" dirty="0" err="1">
                <a:solidFill>
                  <a:prstClr val="black"/>
                </a:solidFill>
              </a:rPr>
              <a:t>мск</a:t>
            </a:r>
            <a:r>
              <a:rPr lang="ru-RU" sz="800" dirty="0">
                <a:solidFill>
                  <a:prstClr val="black"/>
                </a:solidFill>
              </a:rPr>
              <a:t>)  </a:t>
            </a:r>
            <a:r>
              <a:rPr lang="ru-RU" sz="800" dirty="0" smtClean="0">
                <a:solidFill>
                  <a:prstClr val="black"/>
                </a:solidFill>
              </a:rPr>
              <a:t>13.01.2021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6" name="TextBox 825"/>
          <p:cNvSpPr txBox="1"/>
          <p:nvPr/>
        </p:nvSpPr>
        <p:spPr>
          <a:xfrm>
            <a:off x="6157698" y="3816635"/>
            <a:ext cx="1677764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00" dirty="0">
                <a:solidFill>
                  <a:prstClr val="black"/>
                </a:solidFill>
              </a:rPr>
              <a:t>18.00 (</a:t>
            </a:r>
            <a:r>
              <a:rPr lang="ru-RU" sz="800" dirty="0" err="1">
                <a:solidFill>
                  <a:prstClr val="black"/>
                </a:solidFill>
              </a:rPr>
              <a:t>мск</a:t>
            </a:r>
            <a:r>
              <a:rPr lang="ru-RU" sz="800" dirty="0">
                <a:solidFill>
                  <a:prstClr val="black"/>
                </a:solidFill>
              </a:rPr>
              <a:t>)  </a:t>
            </a:r>
            <a:r>
              <a:rPr lang="ru-RU" sz="800" dirty="0" smtClean="0">
                <a:solidFill>
                  <a:prstClr val="black"/>
                </a:solidFill>
              </a:rPr>
              <a:t>13.01.2021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5" name="TextBox 444"/>
          <p:cNvSpPr txBox="1"/>
          <p:nvPr/>
        </p:nvSpPr>
        <p:spPr>
          <a:xfrm>
            <a:off x="6118809" y="4813254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6216699" y="1676242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49" name="TextBox 448"/>
          <p:cNvSpPr txBox="1"/>
          <p:nvPr/>
        </p:nvSpPr>
        <p:spPr>
          <a:xfrm>
            <a:off x="1455475" y="1665821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1632155" y="4849306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51" name="TextBox 450"/>
          <p:cNvSpPr txBox="1"/>
          <p:nvPr/>
        </p:nvSpPr>
        <p:spPr>
          <a:xfrm>
            <a:off x="4572235" y="4801029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4589571" y="1640033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-18720" y="1640034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64755" y="4813579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7" name="TextBox 456"/>
          <p:cNvSpPr txBox="1"/>
          <p:nvPr/>
        </p:nvSpPr>
        <p:spPr>
          <a:xfrm>
            <a:off x="2297333" y="1106728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8" name="TextBox 457"/>
          <p:cNvSpPr txBox="1"/>
          <p:nvPr/>
        </p:nvSpPr>
        <p:spPr>
          <a:xfrm>
            <a:off x="2551163" y="4287286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0" name="TextBox 459"/>
          <p:cNvSpPr txBox="1"/>
          <p:nvPr/>
        </p:nvSpPr>
        <p:spPr>
          <a:xfrm>
            <a:off x="7165328" y="1163234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7165328" y="4266207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3224364" y="1960475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3678298" y="5183781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4" name="TextBox 463"/>
          <p:cNvSpPr txBox="1"/>
          <p:nvPr/>
        </p:nvSpPr>
        <p:spPr>
          <a:xfrm>
            <a:off x="8214807" y="2007870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5" name="TextBox 464"/>
          <p:cNvSpPr txBox="1"/>
          <p:nvPr/>
        </p:nvSpPr>
        <p:spPr>
          <a:xfrm>
            <a:off x="8262835" y="5149383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98" y="3476093"/>
            <a:ext cx="2857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73" y="3469151"/>
            <a:ext cx="2857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74" y="6611345"/>
            <a:ext cx="2857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73" y="6605989"/>
            <a:ext cx="2857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7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1602"/>
            <a:ext cx="9139073" cy="620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" y="1"/>
            <a:ext cx="9144001" cy="6516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ТЕМПЕРАТУР НА ТЕРРИТОРИИ </a:t>
            </a:r>
            <a:r>
              <a:rPr lang="ru-RU" dirty="0" smtClean="0">
                <a:solidFill>
                  <a:schemeClr val="bg1"/>
                </a:solidFill>
              </a:rPr>
              <a:t>САРАТОВСКОЙ ОБЛАСТИ  </a:t>
            </a:r>
            <a:r>
              <a:rPr lang="ru-RU" dirty="0">
                <a:solidFill>
                  <a:schemeClr val="bg1"/>
                </a:solidFill>
              </a:rPr>
              <a:t>(ИР «</a:t>
            </a:r>
            <a:r>
              <a:rPr lang="en-US" dirty="0" err="1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(на </a:t>
            </a:r>
            <a:r>
              <a:rPr lang="ru-RU" dirty="0" smtClean="0">
                <a:solidFill>
                  <a:schemeClr val="bg1"/>
                </a:solidFill>
              </a:rPr>
              <a:t>13.01.2021)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186" y="3956209"/>
            <a:ext cx="242888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551273" y="2943898"/>
            <a:ext cx="69268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7353" y="2994678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81190" y="2038374"/>
            <a:ext cx="817591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05216" y="3026848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9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996"/>
            <a:ext cx="9144000" cy="623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7027" y="-7604"/>
            <a:ext cx="9144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СУММАРНЫХ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САРАТОВСКОЙ ОБЛАСТИ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ИР «</a:t>
            </a:r>
            <a:r>
              <a:rPr lang="en-US" dirty="0" err="1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(за </a:t>
            </a:r>
            <a:r>
              <a:rPr lang="ru-RU" dirty="0" smtClean="0">
                <a:solidFill>
                  <a:schemeClr val="bg1"/>
                </a:solidFill>
              </a:rPr>
              <a:t>12-13.01.2021)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31" name="Рисунок 4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830" y="3487072"/>
            <a:ext cx="222170" cy="33305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3598092" y="2879530"/>
            <a:ext cx="72935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3875" y="2996947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36742" y="2012560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22180" y="3004323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8" y="133851"/>
            <a:ext cx="512404" cy="3646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07" y="111370"/>
            <a:ext cx="884485" cy="39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" y="836712"/>
            <a:ext cx="7497226" cy="596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773" y="3177396"/>
            <a:ext cx="1992244" cy="2170892"/>
          </a:xfrm>
          <a:prstGeom prst="rect">
            <a:avLst/>
          </a:prstGeom>
          <a:ln>
            <a:solidFill>
              <a:srgbClr val="181DF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99" y="836713"/>
            <a:ext cx="1322473" cy="601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8" y="8"/>
            <a:ext cx="9143999" cy="836705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59910" tIns="29954" rIns="59910" bIns="29954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НА ФЕДЕРАЛЬНОЙ АВТОМОБИЛЬНОЙ ДОРОГЕ </a:t>
            </a:r>
            <a:r>
              <a:rPr lang="ru-RU" altLang="ru-RU" dirty="0" smtClean="0"/>
              <a:t>Р-228 «СЫЗРАНЬ-САРАТОВ-ВОЛГОГРАД» </a:t>
            </a:r>
            <a:r>
              <a:rPr lang="ru-RU" altLang="ru-RU" dirty="0"/>
              <a:t>В </a:t>
            </a:r>
            <a:r>
              <a:rPr lang="ru-RU" altLang="ru-RU" dirty="0" smtClean="0"/>
              <a:t>САРАТОВСКОЙ ОБЛАСТИ </a:t>
            </a:r>
            <a:r>
              <a:rPr lang="ru-RU" altLang="ru-RU" dirty="0"/>
              <a:t>(на </a:t>
            </a:r>
            <a:r>
              <a:rPr lang="ru-RU" altLang="ru-RU" dirty="0" smtClean="0"/>
              <a:t>13.01.2021)</a:t>
            </a:r>
            <a:endParaRPr lang="ru-RU" altLang="ru-RU" dirty="0"/>
          </a:p>
        </p:txBody>
      </p:sp>
      <p:sp>
        <p:nvSpPr>
          <p:cNvPr id="635" name="Text Box 182"/>
          <p:cNvSpPr txBox="1">
            <a:spLocks noChangeArrowheads="1"/>
          </p:cNvSpPr>
          <p:nvPr/>
        </p:nvSpPr>
        <p:spPr bwMode="auto">
          <a:xfrm>
            <a:off x="796370" y="969803"/>
            <a:ext cx="941892" cy="1944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374" tIns="27686" rIns="55374" bIns="27686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Лысые Горы</a:t>
            </a:r>
            <a:endParaRPr lang="ru-RU" alt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19"/>
          <p:cNvGrpSpPr>
            <a:grpSpLocks/>
          </p:cNvGrpSpPr>
          <p:nvPr/>
        </p:nvGrpSpPr>
        <p:grpSpPr bwMode="auto">
          <a:xfrm>
            <a:off x="197505" y="1072812"/>
            <a:ext cx="198839" cy="211073"/>
            <a:chOff x="214313" y="8958263"/>
            <a:chExt cx="642937" cy="500062"/>
          </a:xfrm>
        </p:grpSpPr>
        <p:sp>
          <p:nvSpPr>
            <p:cNvPr id="64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6199"/>
              <a:endParaRPr lang="ru-RU" sz="800" dirty="0">
                <a:solidFill>
                  <a:srgbClr val="000000"/>
                </a:solidFill>
              </a:endParaRPr>
            </a:p>
          </p:txBody>
        </p:sp>
        <p:sp>
          <p:nvSpPr>
            <p:cNvPr id="64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6199"/>
              <a:endParaRPr lang="ru-RU" sz="800" dirty="0">
                <a:solidFill>
                  <a:srgbClr val="000000"/>
                </a:solidFill>
              </a:endParaRPr>
            </a:p>
          </p:txBody>
        </p:sp>
        <p:grpSp>
          <p:nvGrpSpPr>
            <p:cNvPr id="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64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64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" name="Группа 629"/>
          <p:cNvGrpSpPr>
            <a:grpSpLocks/>
          </p:cNvGrpSpPr>
          <p:nvPr/>
        </p:nvGrpSpPr>
        <p:grpSpPr bwMode="auto">
          <a:xfrm>
            <a:off x="446429" y="1087992"/>
            <a:ext cx="279417" cy="300958"/>
            <a:chOff x="142483" y="3760971"/>
            <a:chExt cx="346075" cy="386605"/>
          </a:xfrm>
        </p:grpSpPr>
        <p:sp>
          <p:nvSpPr>
            <p:cNvPr id="64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1277229">
                <a:buClr>
                  <a:srgbClr val="000000"/>
                </a:buClr>
                <a:buSzPct val="100000"/>
                <a:defRPr/>
              </a:pPr>
              <a:endParaRPr lang="ru-RU" sz="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64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7229">
                <a:defRPr/>
              </a:pPr>
              <a:endParaRPr lang="ru-RU" sz="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endParaRPr>
            </a:p>
          </p:txBody>
        </p:sp>
        <p:sp>
          <p:nvSpPr>
            <p:cNvPr id="64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15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911" tIns="75956" rIns="151911" bIns="75956">
              <a:spAutoFit/>
            </a:bodyPr>
            <a:lstStyle/>
            <a:p>
              <a:pPr defTabSz="1026668">
                <a:defRPr/>
              </a:pPr>
              <a:r>
                <a:rPr lang="ru-RU" sz="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 </a:t>
              </a:r>
              <a:endParaRPr lang="ru-RU" sz="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endParaRPr>
            </a:p>
          </p:txBody>
        </p:sp>
      </p:grpSp>
      <p:grpSp>
        <p:nvGrpSpPr>
          <p:cNvPr id="5" name="Группа 119"/>
          <p:cNvGrpSpPr>
            <a:grpSpLocks/>
          </p:cNvGrpSpPr>
          <p:nvPr/>
        </p:nvGrpSpPr>
        <p:grpSpPr bwMode="auto">
          <a:xfrm>
            <a:off x="3813801" y="5811668"/>
            <a:ext cx="198839" cy="211073"/>
            <a:chOff x="214313" y="8958263"/>
            <a:chExt cx="642937" cy="500062"/>
          </a:xfrm>
        </p:grpSpPr>
        <p:sp>
          <p:nvSpPr>
            <p:cNvPr id="1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6199"/>
              <a:endParaRPr lang="ru-RU" sz="800" dirty="0">
                <a:solidFill>
                  <a:srgbClr val="000000"/>
                </a:solidFill>
              </a:endParaRPr>
            </a:p>
          </p:txBody>
        </p:sp>
        <p:sp>
          <p:nvSpPr>
            <p:cNvPr id="1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6199"/>
              <a:endParaRPr lang="ru-RU" sz="800" dirty="0">
                <a:solidFill>
                  <a:srgbClr val="000000"/>
                </a:solidFill>
              </a:endParaRPr>
            </a:p>
          </p:txBody>
        </p:sp>
        <p:grpSp>
          <p:nvGrpSpPr>
            <p:cNvPr id="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57" name="Прямоугольник 156"/>
          <p:cNvSpPr/>
          <p:nvPr/>
        </p:nvSpPr>
        <p:spPr>
          <a:xfrm>
            <a:off x="7139020" y="866075"/>
            <a:ext cx="2004980" cy="3230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7" name="Группа 159"/>
          <p:cNvGrpSpPr/>
          <p:nvPr/>
        </p:nvGrpSpPr>
        <p:grpSpPr>
          <a:xfrm>
            <a:off x="7151773" y="5369922"/>
            <a:ext cx="2047880" cy="1478431"/>
            <a:chOff x="9126097" y="5329434"/>
            <a:chExt cx="2909064" cy="1478815"/>
          </a:xfrm>
        </p:grpSpPr>
        <p:sp>
          <p:nvSpPr>
            <p:cNvPr id="161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7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Text Box 97"/>
            <p:cNvSpPr txBox="1">
              <a:spLocks noChangeArrowheads="1"/>
            </p:cNvSpPr>
            <p:nvPr/>
          </p:nvSpPr>
          <p:spPr bwMode="auto">
            <a:xfrm>
              <a:off x="9714922" y="5517470"/>
              <a:ext cx="2147024" cy="204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3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04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" name="Text Box 97"/>
            <p:cNvSpPr txBox="1">
              <a:spLocks noChangeArrowheads="1"/>
            </p:cNvSpPr>
            <p:nvPr/>
          </p:nvSpPr>
          <p:spPr bwMode="auto">
            <a:xfrm>
              <a:off x="9605061" y="5755615"/>
              <a:ext cx="2308120" cy="420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165" name="Полилиния 164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300" dirty="0">
                <a:solidFill>
                  <a:srgbClr val="000000"/>
                </a:solidFill>
              </a:endParaRPr>
            </a:p>
          </p:txBody>
        </p:sp>
        <p:sp>
          <p:nvSpPr>
            <p:cNvPr id="166" name="Полилиния 165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300" dirty="0">
                <a:solidFill>
                  <a:srgbClr val="000000"/>
                </a:solidFill>
              </a:endParaRPr>
            </a:p>
          </p:txBody>
        </p: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04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168" name="Овал 167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300" dirty="0">
                <a:solidFill>
                  <a:srgbClr val="FFFFFF"/>
                </a:solidFill>
              </a:endParaRPr>
            </a:p>
          </p:txBody>
        </p: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04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48" name="Text Box 182"/>
          <p:cNvSpPr txBox="1">
            <a:spLocks noChangeArrowheads="1"/>
          </p:cNvSpPr>
          <p:nvPr/>
        </p:nvSpPr>
        <p:spPr bwMode="auto">
          <a:xfrm>
            <a:off x="4012640" y="5525724"/>
            <a:ext cx="945130" cy="1944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374" tIns="27686" rIns="55374" bIns="27686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Красноармейск</a:t>
            </a:r>
            <a:endParaRPr lang="ru-RU" alt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" name="Text Box 182"/>
          <p:cNvSpPr txBox="1">
            <a:spLocks noChangeArrowheads="1"/>
          </p:cNvSpPr>
          <p:nvPr/>
        </p:nvSpPr>
        <p:spPr bwMode="auto">
          <a:xfrm>
            <a:off x="5681113" y="921297"/>
            <a:ext cx="717427" cy="1944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374" tIns="27686" rIns="55374" bIns="27686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</a:t>
            </a:r>
            <a:endParaRPr lang="ru-RU" alt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13801" y="4280404"/>
            <a:ext cx="2760858" cy="2174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2947" tIns="31477" rIns="62947" bIns="31477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altLang="ru-RU" sz="1000" dirty="0"/>
              <a:t>Р-228 «СЫЗРАНЬ-САРАТОВ-ВОЛГОГРАД</a:t>
            </a:r>
            <a:r>
              <a:rPr lang="ru-RU" altLang="ru-RU" sz="1000" dirty="0" smtClean="0"/>
              <a:t>»</a:t>
            </a:r>
            <a:endParaRPr lang="ru-RU" sz="10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7722" y="6449455"/>
            <a:ext cx="1309059" cy="34963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1937" tIns="35968" rIns="71937" bIns="35968" rtlCol="0" anchor="ctr" anchorCtr="1">
            <a:spAutoFit/>
          </a:bodyPr>
          <a:lstStyle/>
          <a:p>
            <a:pPr defTabSz="913536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9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913536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" y="1592426"/>
            <a:ext cx="2309461" cy="2648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grpSp>
        <p:nvGrpSpPr>
          <p:cNvPr id="56" name="Группа 629"/>
          <p:cNvGrpSpPr>
            <a:grpSpLocks/>
          </p:cNvGrpSpPr>
          <p:nvPr/>
        </p:nvGrpSpPr>
        <p:grpSpPr bwMode="auto">
          <a:xfrm>
            <a:off x="4016124" y="5762534"/>
            <a:ext cx="279417" cy="300958"/>
            <a:chOff x="142483" y="3760971"/>
            <a:chExt cx="346075" cy="386605"/>
          </a:xfrm>
        </p:grpSpPr>
        <p:sp>
          <p:nvSpPr>
            <p:cNvPr id="5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1277229">
                <a:buClr>
                  <a:srgbClr val="000000"/>
                </a:buClr>
                <a:buSzPct val="100000"/>
                <a:defRPr/>
              </a:pPr>
              <a:endParaRPr lang="ru-RU" sz="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5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7229">
                <a:defRPr/>
              </a:pPr>
              <a:endParaRPr lang="ru-RU" sz="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endParaRPr>
            </a:p>
          </p:txBody>
        </p:sp>
        <p:sp>
          <p:nvSpPr>
            <p:cNvPr id="5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15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911" tIns="75956" rIns="151911" bIns="75956">
              <a:spAutoFit/>
            </a:bodyPr>
            <a:lstStyle/>
            <a:p>
              <a:pPr defTabSz="1026668">
                <a:defRPr/>
              </a:pPr>
              <a:r>
                <a:rPr lang="ru-RU" sz="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 </a:t>
              </a:r>
              <a:endParaRPr lang="ru-RU" sz="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endParaRPr>
            </a:p>
          </p:txBody>
        </p:sp>
      </p:grpSp>
      <p:grpSp>
        <p:nvGrpSpPr>
          <p:cNvPr id="60" name="Группа 629"/>
          <p:cNvGrpSpPr>
            <a:grpSpLocks/>
          </p:cNvGrpSpPr>
          <p:nvPr/>
        </p:nvGrpSpPr>
        <p:grpSpPr bwMode="auto">
          <a:xfrm>
            <a:off x="5447280" y="1065198"/>
            <a:ext cx="279417" cy="300958"/>
            <a:chOff x="142483" y="3760971"/>
            <a:chExt cx="346075" cy="386605"/>
          </a:xfrm>
        </p:grpSpPr>
        <p:sp>
          <p:nvSpPr>
            <p:cNvPr id="6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1277229">
                <a:buClr>
                  <a:srgbClr val="000000"/>
                </a:buClr>
                <a:buSzPct val="100000"/>
                <a:defRPr/>
              </a:pPr>
              <a:endParaRPr lang="ru-RU" sz="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6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7229">
                <a:defRPr/>
              </a:pPr>
              <a:endParaRPr lang="ru-RU" sz="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endParaRPr>
            </a:p>
          </p:txBody>
        </p:sp>
        <p:sp>
          <p:nvSpPr>
            <p:cNvPr id="6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15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911" tIns="75956" rIns="151911" bIns="75956">
              <a:spAutoFit/>
            </a:bodyPr>
            <a:lstStyle/>
            <a:p>
              <a:pPr defTabSz="1026668">
                <a:defRPr/>
              </a:pPr>
              <a:r>
                <a:rPr lang="ru-RU" sz="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 </a:t>
              </a:r>
              <a:endParaRPr lang="ru-RU" sz="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endParaRPr>
            </a:p>
          </p:txBody>
        </p:sp>
      </p:grpSp>
      <p:grpSp>
        <p:nvGrpSpPr>
          <p:cNvPr id="65" name="Группа 119"/>
          <p:cNvGrpSpPr>
            <a:grpSpLocks/>
          </p:cNvGrpSpPr>
          <p:nvPr/>
        </p:nvGrpSpPr>
        <p:grpSpPr bwMode="auto">
          <a:xfrm>
            <a:off x="5362908" y="868439"/>
            <a:ext cx="198839" cy="211073"/>
            <a:chOff x="214313" y="8958263"/>
            <a:chExt cx="642937" cy="500062"/>
          </a:xfrm>
        </p:grpSpPr>
        <p:sp>
          <p:nvSpPr>
            <p:cNvPr id="66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6199"/>
              <a:endParaRPr lang="ru-RU" sz="800" dirty="0">
                <a:solidFill>
                  <a:srgbClr val="000000"/>
                </a:solidFill>
              </a:endParaRPr>
            </a:p>
          </p:txBody>
        </p:sp>
        <p:sp>
          <p:nvSpPr>
            <p:cNvPr id="6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6199"/>
              <a:endParaRPr lang="ru-RU" sz="800" dirty="0">
                <a:solidFill>
                  <a:srgbClr val="000000"/>
                </a:solidFill>
              </a:endParaRPr>
            </a:p>
          </p:txBody>
        </p:sp>
        <p:grpSp>
          <p:nvGrpSpPr>
            <p:cNvPr id="68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69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70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cxnSp>
        <p:nvCxnSpPr>
          <p:cNvPr id="71" name="Прямая со стрелкой 70"/>
          <p:cNvCxnSpPr/>
          <p:nvPr/>
        </p:nvCxnSpPr>
        <p:spPr>
          <a:xfrm flipH="1">
            <a:off x="3935094" y="4280405"/>
            <a:ext cx="3203926" cy="1245319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143281" y="3209893"/>
            <a:ext cx="628574" cy="25391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325 км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" y="3534853"/>
            <a:ext cx="1577299" cy="283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лилиния 9"/>
          <p:cNvSpPr/>
          <p:nvPr/>
        </p:nvSpPr>
        <p:spPr>
          <a:xfrm>
            <a:off x="3724275" y="4629150"/>
            <a:ext cx="224366" cy="1685925"/>
          </a:xfrm>
          <a:custGeom>
            <a:avLst/>
            <a:gdLst>
              <a:gd name="connsiteX0" fmla="*/ 0 w 224366"/>
              <a:gd name="connsiteY0" fmla="*/ 1685925 h 1685925"/>
              <a:gd name="connsiteX1" fmla="*/ 209550 w 224366"/>
              <a:gd name="connsiteY1" fmla="*/ 390525 h 1685925"/>
              <a:gd name="connsiteX2" fmla="*/ 190500 w 224366"/>
              <a:gd name="connsiteY2" fmla="*/ 0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366" h="1685925">
                <a:moveTo>
                  <a:pt x="0" y="1685925"/>
                </a:moveTo>
                <a:cubicBezTo>
                  <a:pt x="88900" y="1178718"/>
                  <a:pt x="177800" y="671512"/>
                  <a:pt x="209550" y="390525"/>
                </a:cubicBezTo>
                <a:cubicBezTo>
                  <a:pt x="241300" y="109538"/>
                  <a:pt x="215900" y="54769"/>
                  <a:pt x="190500" y="0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/>
          <a:p>
            <a:endParaRPr lang="ru-RU" sz="1300">
              <a:solidFill>
                <a:srgbClr val="000000"/>
              </a:solidFill>
            </a:endParaRPr>
          </a:p>
        </p:txBody>
      </p:sp>
      <p:pic>
        <p:nvPicPr>
          <p:cNvPr id="12" name="красноармейск трасса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1774" y="1203463"/>
            <a:ext cx="1992226" cy="1973933"/>
          </a:xfrm>
          <a:prstGeom prst="rect">
            <a:avLst/>
          </a:prstGeom>
        </p:spPr>
      </p:pic>
      <p:pic>
        <p:nvPicPr>
          <p:cNvPr id="61" name="Picture 2" descr="E:\Таранова Е.Ю\макросы\Энерго\Погода_10_дней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" y="1857241"/>
            <a:ext cx="2301740" cy="132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0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" descr="I:\Саратов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" y="475199"/>
            <a:ext cx="9106227" cy="63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" name="Полилиния 385"/>
          <p:cNvSpPr/>
          <p:nvPr/>
        </p:nvSpPr>
        <p:spPr>
          <a:xfrm>
            <a:off x="2703796" y="3421996"/>
            <a:ext cx="4733594" cy="426957"/>
          </a:xfrm>
          <a:custGeom>
            <a:avLst/>
            <a:gdLst>
              <a:gd name="connsiteX0" fmla="*/ 0 w 3324225"/>
              <a:gd name="connsiteY0" fmla="*/ 276225 h 276225"/>
              <a:gd name="connsiteX1" fmla="*/ 3324225 w 3324225"/>
              <a:gd name="connsiteY1" fmla="*/ 0 h 276225"/>
              <a:gd name="connsiteX0" fmla="*/ 0 w 4512945"/>
              <a:gd name="connsiteY0" fmla="*/ 550545 h 550545"/>
              <a:gd name="connsiteX1" fmla="*/ 4512945 w 4512945"/>
              <a:gd name="connsiteY1" fmla="*/ 0 h 550545"/>
              <a:gd name="connsiteX0" fmla="*/ 0 w 4512945"/>
              <a:gd name="connsiteY0" fmla="*/ 550545 h 550545"/>
              <a:gd name="connsiteX1" fmla="*/ 4512945 w 4512945"/>
              <a:gd name="connsiteY1" fmla="*/ 0 h 550545"/>
              <a:gd name="connsiteX0" fmla="*/ 0 w 4512945"/>
              <a:gd name="connsiteY0" fmla="*/ 550545 h 550545"/>
              <a:gd name="connsiteX1" fmla="*/ 950595 w 4512945"/>
              <a:gd name="connsiteY1" fmla="*/ 535305 h 550545"/>
              <a:gd name="connsiteX2" fmla="*/ 4512945 w 4512945"/>
              <a:gd name="connsiteY2" fmla="*/ 0 h 550545"/>
              <a:gd name="connsiteX0" fmla="*/ 0 w 4512945"/>
              <a:gd name="connsiteY0" fmla="*/ 550545 h 625385"/>
              <a:gd name="connsiteX1" fmla="*/ 988695 w 4512945"/>
              <a:gd name="connsiteY1" fmla="*/ 619125 h 625385"/>
              <a:gd name="connsiteX2" fmla="*/ 4512945 w 4512945"/>
              <a:gd name="connsiteY2" fmla="*/ 0 h 625385"/>
              <a:gd name="connsiteX0" fmla="*/ 0 w 4512945"/>
              <a:gd name="connsiteY0" fmla="*/ 649605 h 649605"/>
              <a:gd name="connsiteX1" fmla="*/ 988695 w 4512945"/>
              <a:gd name="connsiteY1" fmla="*/ 619125 h 649605"/>
              <a:gd name="connsiteX2" fmla="*/ 4512945 w 4512945"/>
              <a:gd name="connsiteY2" fmla="*/ 0 h 649605"/>
              <a:gd name="connsiteX0" fmla="*/ 0 w 4512945"/>
              <a:gd name="connsiteY0" fmla="*/ 649605 h 649605"/>
              <a:gd name="connsiteX1" fmla="*/ 988695 w 4512945"/>
              <a:gd name="connsiteY1" fmla="*/ 619125 h 649605"/>
              <a:gd name="connsiteX2" fmla="*/ 1804035 w 4512945"/>
              <a:gd name="connsiteY2" fmla="*/ 390525 h 649605"/>
              <a:gd name="connsiteX3" fmla="*/ 4512945 w 4512945"/>
              <a:gd name="connsiteY3" fmla="*/ 0 h 649605"/>
              <a:gd name="connsiteX0" fmla="*/ 0 w 4512945"/>
              <a:gd name="connsiteY0" fmla="*/ 649605 h 649605"/>
              <a:gd name="connsiteX1" fmla="*/ 988695 w 4512945"/>
              <a:gd name="connsiteY1" fmla="*/ 619125 h 649605"/>
              <a:gd name="connsiteX2" fmla="*/ 1804035 w 4512945"/>
              <a:gd name="connsiteY2" fmla="*/ 390525 h 649605"/>
              <a:gd name="connsiteX3" fmla="*/ 2550795 w 4512945"/>
              <a:gd name="connsiteY3" fmla="*/ 352425 h 649605"/>
              <a:gd name="connsiteX4" fmla="*/ 4512945 w 4512945"/>
              <a:gd name="connsiteY4" fmla="*/ 0 h 649605"/>
              <a:gd name="connsiteX0" fmla="*/ 0 w 4749165"/>
              <a:gd name="connsiteY0" fmla="*/ 304044 h 320725"/>
              <a:gd name="connsiteX1" fmla="*/ 988695 w 4749165"/>
              <a:gd name="connsiteY1" fmla="*/ 273564 h 320725"/>
              <a:gd name="connsiteX2" fmla="*/ 1804035 w 4749165"/>
              <a:gd name="connsiteY2" fmla="*/ 44964 h 320725"/>
              <a:gd name="connsiteX3" fmla="*/ 2550795 w 4749165"/>
              <a:gd name="connsiteY3" fmla="*/ 6864 h 320725"/>
              <a:gd name="connsiteX4" fmla="*/ 4749165 w 4749165"/>
              <a:gd name="connsiteY4" fmla="*/ 317379 h 320725"/>
              <a:gd name="connsiteX0" fmla="*/ 0 w 4749165"/>
              <a:gd name="connsiteY0" fmla="*/ 297458 h 310793"/>
              <a:gd name="connsiteX1" fmla="*/ 988695 w 4749165"/>
              <a:gd name="connsiteY1" fmla="*/ 266978 h 310793"/>
              <a:gd name="connsiteX2" fmla="*/ 1804035 w 4749165"/>
              <a:gd name="connsiteY2" fmla="*/ 38378 h 310793"/>
              <a:gd name="connsiteX3" fmla="*/ 2550795 w 4749165"/>
              <a:gd name="connsiteY3" fmla="*/ 278 h 310793"/>
              <a:gd name="connsiteX4" fmla="*/ 3046095 w 4749165"/>
              <a:gd name="connsiteY4" fmla="*/ 84097 h 310793"/>
              <a:gd name="connsiteX5" fmla="*/ 4749165 w 4749165"/>
              <a:gd name="connsiteY5" fmla="*/ 310793 h 310793"/>
              <a:gd name="connsiteX0" fmla="*/ 0 w 4749165"/>
              <a:gd name="connsiteY0" fmla="*/ 297938 h 311273"/>
              <a:gd name="connsiteX1" fmla="*/ 988695 w 4749165"/>
              <a:gd name="connsiteY1" fmla="*/ 267458 h 311273"/>
              <a:gd name="connsiteX2" fmla="*/ 1804035 w 4749165"/>
              <a:gd name="connsiteY2" fmla="*/ 38858 h 311273"/>
              <a:gd name="connsiteX3" fmla="*/ 2550795 w 4749165"/>
              <a:gd name="connsiteY3" fmla="*/ 758 h 311273"/>
              <a:gd name="connsiteX4" fmla="*/ 2634615 w 4749165"/>
              <a:gd name="connsiteY4" fmla="*/ 31237 h 311273"/>
              <a:gd name="connsiteX5" fmla="*/ 3046095 w 4749165"/>
              <a:gd name="connsiteY5" fmla="*/ 84577 h 311273"/>
              <a:gd name="connsiteX6" fmla="*/ 4749165 w 4749165"/>
              <a:gd name="connsiteY6" fmla="*/ 311273 h 311273"/>
              <a:gd name="connsiteX0" fmla="*/ 0 w 4749165"/>
              <a:gd name="connsiteY0" fmla="*/ 297938 h 311273"/>
              <a:gd name="connsiteX1" fmla="*/ 988695 w 4749165"/>
              <a:gd name="connsiteY1" fmla="*/ 267458 h 311273"/>
              <a:gd name="connsiteX2" fmla="*/ 1804035 w 4749165"/>
              <a:gd name="connsiteY2" fmla="*/ 38858 h 311273"/>
              <a:gd name="connsiteX3" fmla="*/ 2512695 w 4749165"/>
              <a:gd name="connsiteY3" fmla="*/ 758 h 311273"/>
              <a:gd name="connsiteX4" fmla="*/ 2634615 w 4749165"/>
              <a:gd name="connsiteY4" fmla="*/ 31237 h 311273"/>
              <a:gd name="connsiteX5" fmla="*/ 3046095 w 4749165"/>
              <a:gd name="connsiteY5" fmla="*/ 84577 h 311273"/>
              <a:gd name="connsiteX6" fmla="*/ 4749165 w 4749165"/>
              <a:gd name="connsiteY6" fmla="*/ 311273 h 311273"/>
              <a:gd name="connsiteX0" fmla="*/ 0 w 4749165"/>
              <a:gd name="connsiteY0" fmla="*/ 305417 h 318752"/>
              <a:gd name="connsiteX1" fmla="*/ 988695 w 4749165"/>
              <a:gd name="connsiteY1" fmla="*/ 274937 h 318752"/>
              <a:gd name="connsiteX2" fmla="*/ 1804035 w 4749165"/>
              <a:gd name="connsiteY2" fmla="*/ 46337 h 318752"/>
              <a:gd name="connsiteX3" fmla="*/ 2512695 w 4749165"/>
              <a:gd name="connsiteY3" fmla="*/ 8237 h 318752"/>
              <a:gd name="connsiteX4" fmla="*/ 2634615 w 4749165"/>
              <a:gd name="connsiteY4" fmla="*/ 38716 h 318752"/>
              <a:gd name="connsiteX5" fmla="*/ 3046095 w 4749165"/>
              <a:gd name="connsiteY5" fmla="*/ 92056 h 318752"/>
              <a:gd name="connsiteX6" fmla="*/ 4749165 w 4749165"/>
              <a:gd name="connsiteY6" fmla="*/ 318752 h 318752"/>
              <a:gd name="connsiteX0" fmla="*/ 0 w 4749165"/>
              <a:gd name="connsiteY0" fmla="*/ 296589 h 309924"/>
              <a:gd name="connsiteX1" fmla="*/ 988695 w 4749165"/>
              <a:gd name="connsiteY1" fmla="*/ 266109 h 309924"/>
              <a:gd name="connsiteX2" fmla="*/ 1804035 w 4749165"/>
              <a:gd name="connsiteY2" fmla="*/ 37509 h 309924"/>
              <a:gd name="connsiteX3" fmla="*/ 2474595 w 4749165"/>
              <a:gd name="connsiteY3" fmla="*/ 14649 h 309924"/>
              <a:gd name="connsiteX4" fmla="*/ 2634615 w 4749165"/>
              <a:gd name="connsiteY4" fmla="*/ 29888 h 309924"/>
              <a:gd name="connsiteX5" fmla="*/ 3046095 w 4749165"/>
              <a:gd name="connsiteY5" fmla="*/ 83228 h 309924"/>
              <a:gd name="connsiteX6" fmla="*/ 4749165 w 4749165"/>
              <a:gd name="connsiteY6" fmla="*/ 309924 h 309924"/>
              <a:gd name="connsiteX0" fmla="*/ 0 w 4749165"/>
              <a:gd name="connsiteY0" fmla="*/ 296589 h 309924"/>
              <a:gd name="connsiteX1" fmla="*/ 988695 w 4749165"/>
              <a:gd name="connsiteY1" fmla="*/ 266109 h 309924"/>
              <a:gd name="connsiteX2" fmla="*/ 1407795 w 4749165"/>
              <a:gd name="connsiteY2" fmla="*/ 174668 h 309924"/>
              <a:gd name="connsiteX3" fmla="*/ 1804035 w 4749165"/>
              <a:gd name="connsiteY3" fmla="*/ 37509 h 309924"/>
              <a:gd name="connsiteX4" fmla="*/ 2474595 w 4749165"/>
              <a:gd name="connsiteY4" fmla="*/ 14649 h 309924"/>
              <a:gd name="connsiteX5" fmla="*/ 2634615 w 4749165"/>
              <a:gd name="connsiteY5" fmla="*/ 29888 h 309924"/>
              <a:gd name="connsiteX6" fmla="*/ 3046095 w 4749165"/>
              <a:gd name="connsiteY6" fmla="*/ 83228 h 309924"/>
              <a:gd name="connsiteX7" fmla="*/ 4749165 w 4749165"/>
              <a:gd name="connsiteY7" fmla="*/ 309924 h 30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9165" h="309924">
                <a:moveTo>
                  <a:pt x="0" y="296589"/>
                </a:moveTo>
                <a:cubicBezTo>
                  <a:pt x="158432" y="282619"/>
                  <a:pt x="790655" y="283571"/>
                  <a:pt x="988695" y="266109"/>
                </a:cubicBezTo>
                <a:cubicBezTo>
                  <a:pt x="1237297" y="231819"/>
                  <a:pt x="1271905" y="212768"/>
                  <a:pt x="1407795" y="174668"/>
                </a:cubicBezTo>
                <a:cubicBezTo>
                  <a:pt x="1543685" y="136568"/>
                  <a:pt x="1640205" y="50209"/>
                  <a:pt x="1804035" y="37509"/>
                </a:cubicBezTo>
                <a:cubicBezTo>
                  <a:pt x="2054225" y="-20911"/>
                  <a:pt x="2007870" y="3536"/>
                  <a:pt x="2474595" y="14649"/>
                </a:cubicBezTo>
                <a:cubicBezTo>
                  <a:pt x="2609215" y="9569"/>
                  <a:pt x="2552065" y="15918"/>
                  <a:pt x="2634615" y="29888"/>
                </a:cubicBezTo>
                <a:cubicBezTo>
                  <a:pt x="2717165" y="43858"/>
                  <a:pt x="2689860" y="32745"/>
                  <a:pt x="3046095" y="83228"/>
                </a:cubicBezTo>
                <a:lnTo>
                  <a:pt x="4749165" y="309924"/>
                </a:ln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3" name="AutoShape 24"/>
          <p:cNvSpPr>
            <a:spLocks noChangeArrowheads="1"/>
          </p:cNvSpPr>
          <p:nvPr/>
        </p:nvSpPr>
        <p:spPr bwMode="auto">
          <a:xfrm>
            <a:off x="2630428" y="5130764"/>
            <a:ext cx="1636511" cy="693859"/>
          </a:xfrm>
          <a:prstGeom prst="wedgeRectCallout">
            <a:avLst>
              <a:gd name="adj1" fmla="val 60600"/>
              <a:gd name="adj2" fmla="val -27951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87484" tIns="43746" rIns="87484" bIns="43746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alt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</a:t>
            </a:r>
            <a:br>
              <a:rPr lang="ru-RU" alt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658-667 км </a:t>
            </a:r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ухудшения видимости)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5" name="Прямоугольник 584"/>
          <p:cNvSpPr/>
          <p:nvPr/>
        </p:nvSpPr>
        <p:spPr bwMode="auto">
          <a:xfrm>
            <a:off x="4064010" y="1258555"/>
            <a:ext cx="989936" cy="2391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Лысые горы</a:t>
            </a:r>
          </a:p>
        </p:txBody>
      </p:sp>
      <p:sp>
        <p:nvSpPr>
          <p:cNvPr id="667" name="Text Box 5"/>
          <p:cNvSpPr txBox="1">
            <a:spLocks noChangeArrowheads="1"/>
          </p:cNvSpPr>
          <p:nvPr/>
        </p:nvSpPr>
        <p:spPr bwMode="auto">
          <a:xfrm>
            <a:off x="3" y="2"/>
            <a:ext cx="9153733" cy="98531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34947" tIns="17475" rIns="34947" bIns="17475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</a:t>
            </a:r>
          </a:p>
          <a:p>
            <a:r>
              <a:rPr lang="ru-RU" dirty="0"/>
              <a:t>НА ФЕДЕРАЛЬНОЙ АВТОДОРОГЕ  Р-22 </a:t>
            </a:r>
          </a:p>
          <a:p>
            <a:r>
              <a:rPr lang="ru-RU" dirty="0"/>
              <a:t>В ЛЫСОГОРСКОМ  РАЙОНЕ САРАТОВСКОЙ ОБЛАСТИ (НА </a:t>
            </a:r>
            <a:r>
              <a:rPr lang="ru-RU" dirty="0" smtClean="0">
                <a:solidFill>
                  <a:prstClr val="white"/>
                </a:solidFill>
              </a:rPr>
              <a:t>13.01.2021</a:t>
            </a:r>
            <a:r>
              <a:rPr lang="ru-RU" dirty="0"/>
              <a:t>)</a:t>
            </a:r>
          </a:p>
        </p:txBody>
      </p:sp>
      <p:sp>
        <p:nvSpPr>
          <p:cNvPr id="1037" name="Прямоугольник 1036"/>
          <p:cNvSpPr/>
          <p:nvPr/>
        </p:nvSpPr>
        <p:spPr>
          <a:xfrm>
            <a:off x="6471767" y="991225"/>
            <a:ext cx="2681969" cy="2919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049" name="Прямоугольник 1048"/>
          <p:cNvSpPr/>
          <p:nvPr/>
        </p:nvSpPr>
        <p:spPr>
          <a:xfrm>
            <a:off x="2" y="991226"/>
            <a:ext cx="2767959" cy="2175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7" tIns="25714" rIns="51427" bIns="25714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421316" y="6393616"/>
            <a:ext cx="1245563" cy="317892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0496" tIns="20249" rIns="40496" bIns="20249" rtlCol="0" anchor="ctr" anchorCtr="1">
            <a:spAutoFit/>
          </a:bodyPr>
          <a:lstStyle/>
          <a:p>
            <a:pPr algn="just" defTabSz="514299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9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r>
              <a:rPr 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algn="just" defTabSz="514299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</a:t>
            </a:r>
            <a:r>
              <a:rPr 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grpSp>
        <p:nvGrpSpPr>
          <p:cNvPr id="213" name="Группа 119"/>
          <p:cNvGrpSpPr>
            <a:grpSpLocks/>
          </p:cNvGrpSpPr>
          <p:nvPr/>
        </p:nvGrpSpPr>
        <p:grpSpPr bwMode="auto">
          <a:xfrm>
            <a:off x="5702188" y="5881213"/>
            <a:ext cx="117979" cy="140225"/>
            <a:chOff x="214313" y="8958263"/>
            <a:chExt cx="642937" cy="500062"/>
          </a:xfrm>
        </p:grpSpPr>
        <p:sp>
          <p:nvSpPr>
            <p:cNvPr id="21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1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1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1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98" name="Group 316"/>
          <p:cNvGrpSpPr>
            <a:grpSpLocks/>
          </p:cNvGrpSpPr>
          <p:nvPr/>
        </p:nvGrpSpPr>
        <p:grpSpPr bwMode="auto">
          <a:xfrm>
            <a:off x="3538106" y="2494518"/>
            <a:ext cx="139927" cy="148489"/>
            <a:chOff x="4727" y="2506"/>
            <a:chExt cx="706" cy="1172"/>
          </a:xfrm>
        </p:grpSpPr>
        <p:sp>
          <p:nvSpPr>
            <p:cNvPr id="29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0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0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0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0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0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0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0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0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0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0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1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1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1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1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1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1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1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1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1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1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2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2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2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2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2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2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2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2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2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2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3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3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3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3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3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3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3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3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3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3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4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4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4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4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4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4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4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4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4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4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5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5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5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5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5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5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5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5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5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5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6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6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6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6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6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6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6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6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6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6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7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7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7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7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7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7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  <p:sp>
          <p:nvSpPr>
            <p:cNvPr id="37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 dirty="0">
                <a:latin typeface="Calibri" pitchFamily="34" charset="0"/>
              </a:endParaRPr>
            </a:p>
          </p:txBody>
        </p:sp>
      </p:grpSp>
      <p:grpSp>
        <p:nvGrpSpPr>
          <p:cNvPr id="387" name="Группа 629"/>
          <p:cNvGrpSpPr>
            <a:grpSpLocks/>
          </p:cNvGrpSpPr>
          <p:nvPr/>
        </p:nvGrpSpPr>
        <p:grpSpPr bwMode="auto">
          <a:xfrm>
            <a:off x="3246835" y="2210322"/>
            <a:ext cx="187490" cy="237604"/>
            <a:chOff x="142483" y="3760971"/>
            <a:chExt cx="346075" cy="386605"/>
          </a:xfrm>
        </p:grpSpPr>
        <p:sp>
          <p:nvSpPr>
            <p:cNvPr id="388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89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39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62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375" name="Прямоугольник 374"/>
          <p:cNvSpPr/>
          <p:nvPr/>
        </p:nvSpPr>
        <p:spPr bwMode="auto">
          <a:xfrm>
            <a:off x="1597784" y="4145345"/>
            <a:ext cx="739867" cy="2391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Бутырки</a:t>
            </a:r>
          </a:p>
        </p:txBody>
      </p:sp>
      <p:grpSp>
        <p:nvGrpSpPr>
          <p:cNvPr id="381" name="Группа 629"/>
          <p:cNvGrpSpPr>
            <a:grpSpLocks/>
          </p:cNvGrpSpPr>
          <p:nvPr/>
        </p:nvGrpSpPr>
        <p:grpSpPr bwMode="auto">
          <a:xfrm>
            <a:off x="3355420" y="1623582"/>
            <a:ext cx="187490" cy="237604"/>
            <a:chOff x="142483" y="3760971"/>
            <a:chExt cx="346075" cy="386605"/>
          </a:xfrm>
        </p:grpSpPr>
        <p:sp>
          <p:nvSpPr>
            <p:cNvPr id="38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8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39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62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399" name="Группа 629"/>
          <p:cNvGrpSpPr>
            <a:grpSpLocks/>
          </p:cNvGrpSpPr>
          <p:nvPr/>
        </p:nvGrpSpPr>
        <p:grpSpPr bwMode="auto">
          <a:xfrm>
            <a:off x="2339871" y="3907741"/>
            <a:ext cx="187490" cy="237604"/>
            <a:chOff x="142483" y="3760971"/>
            <a:chExt cx="346075" cy="386605"/>
          </a:xfrm>
        </p:grpSpPr>
        <p:sp>
          <p:nvSpPr>
            <p:cNvPr id="40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0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0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62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222" name="TextBox 47"/>
          <p:cNvSpPr txBox="1">
            <a:spLocks noChangeArrowheads="1"/>
          </p:cNvSpPr>
          <p:nvPr/>
        </p:nvSpPr>
        <p:spPr bwMode="auto">
          <a:xfrm>
            <a:off x="0" y="6409633"/>
            <a:ext cx="1864741" cy="461665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46" tIns="0" rIns="22546" bIns="0" anchor="ctr">
            <a:spAutoFit/>
          </a:bodyPr>
          <a:lstStyle>
            <a:defPPr>
              <a:defRPr lang="ru-RU"/>
            </a:defPPr>
            <a:lvl1pPr defTabSz="1727711">
              <a:spcBef>
                <a:spcPct val="0"/>
              </a:spcBef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545"/>
            <a:r>
              <a:rPr lang="ru-RU" altLang="ru-RU" sz="600" dirty="0"/>
              <a:t>14:00 12.01.2021</a:t>
            </a:r>
          </a:p>
          <a:p>
            <a:pPr defTabSz="685545"/>
            <a:r>
              <a:rPr lang="ru-RU" altLang="ru-RU" sz="600" dirty="0"/>
              <a:t>Исп. ЦУКС ГУ МЧС по Саратовской области</a:t>
            </a:r>
          </a:p>
          <a:p>
            <a:pPr defTabSz="685545"/>
            <a:r>
              <a:rPr lang="ru-RU" altLang="ru-RU" sz="600" dirty="0"/>
              <a:t>АРМ №9 Е.Ю. Таранова</a:t>
            </a:r>
          </a:p>
          <a:p>
            <a:pPr defTabSz="685545"/>
            <a:r>
              <a:rPr lang="ru-RU" altLang="ru-RU" sz="600" dirty="0"/>
              <a:t>тел. 3666-7549</a:t>
            </a:r>
          </a:p>
          <a:p>
            <a:pPr defTabSz="685545"/>
            <a:r>
              <a:rPr lang="ru-RU" sz="600" dirty="0"/>
              <a:t>использовались: АИУС РСЧС</a:t>
            </a:r>
          </a:p>
        </p:txBody>
      </p:sp>
      <p:grpSp>
        <p:nvGrpSpPr>
          <p:cNvPr id="423" name="Группа 422"/>
          <p:cNvGrpSpPr/>
          <p:nvPr/>
        </p:nvGrpSpPr>
        <p:grpSpPr>
          <a:xfrm>
            <a:off x="7043262" y="5466551"/>
            <a:ext cx="2181230" cy="1383769"/>
            <a:chOff x="9126097" y="4573253"/>
            <a:chExt cx="2909064" cy="1845507"/>
          </a:xfrm>
        </p:grpSpPr>
        <p:sp>
          <p:nvSpPr>
            <p:cNvPr id="424" name="Rectangle 93"/>
            <p:cNvSpPr>
              <a:spLocks noChangeArrowheads="1"/>
            </p:cNvSpPr>
            <p:nvPr/>
          </p:nvSpPr>
          <p:spPr bwMode="auto">
            <a:xfrm>
              <a:off x="9126097" y="4600884"/>
              <a:ext cx="2799203" cy="178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Text Box 97"/>
            <p:cNvSpPr txBox="1">
              <a:spLocks noChangeArrowheads="1"/>
            </p:cNvSpPr>
            <p:nvPr/>
          </p:nvSpPr>
          <p:spPr bwMode="auto">
            <a:xfrm>
              <a:off x="9714921" y="4573253"/>
              <a:ext cx="2147024" cy="26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426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4" cy="26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7" name="Text Box 97"/>
            <p:cNvSpPr txBox="1">
              <a:spLocks noChangeArrowheads="1"/>
            </p:cNvSpPr>
            <p:nvPr/>
          </p:nvSpPr>
          <p:spPr bwMode="auto">
            <a:xfrm>
              <a:off x="9455627" y="4811399"/>
              <a:ext cx="2570221" cy="406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428" name="Полилиния 427"/>
            <p:cNvSpPr/>
            <p:nvPr/>
          </p:nvSpPr>
          <p:spPr>
            <a:xfrm>
              <a:off x="9156259" y="4926524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algn="ctr"/>
              <a:endParaRPr lang="ru-RU" sz="1350"/>
            </a:p>
          </p:txBody>
        </p:sp>
        <p:sp>
          <p:nvSpPr>
            <p:cNvPr id="429" name="Полилиния 428"/>
            <p:cNvSpPr/>
            <p:nvPr/>
          </p:nvSpPr>
          <p:spPr>
            <a:xfrm>
              <a:off x="9167391" y="5285349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algn="ctr"/>
              <a:endParaRPr lang="ru-RU" sz="1350"/>
            </a:p>
          </p:txBody>
        </p:sp>
        <p:sp>
          <p:nvSpPr>
            <p:cNvPr id="430" name="Text Box 97"/>
            <p:cNvSpPr txBox="1">
              <a:spLocks noChangeArrowheads="1"/>
            </p:cNvSpPr>
            <p:nvPr/>
          </p:nvSpPr>
          <p:spPr bwMode="auto">
            <a:xfrm>
              <a:off x="9464940" y="5198345"/>
              <a:ext cx="2570221" cy="26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431" name="Овал 430"/>
            <p:cNvSpPr>
              <a:spLocks noChangeArrowheads="1"/>
            </p:cNvSpPr>
            <p:nvPr/>
          </p:nvSpPr>
          <p:spPr bwMode="auto">
            <a:xfrm rot="5238055">
              <a:off x="9268640" y="5508434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algn="ctr">
                <a:defRPr/>
              </a:pPr>
              <a:endParaRPr lang="ru-RU" sz="1350" dirty="0">
                <a:solidFill>
                  <a:schemeClr val="lt1"/>
                </a:solidFill>
              </a:endParaRP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9443624" y="5425379"/>
              <a:ext cx="2570221" cy="26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grpSp>
        <p:nvGrpSpPr>
          <p:cNvPr id="433" name="Группа 629"/>
          <p:cNvGrpSpPr>
            <a:grpSpLocks/>
          </p:cNvGrpSpPr>
          <p:nvPr/>
        </p:nvGrpSpPr>
        <p:grpSpPr bwMode="auto">
          <a:xfrm>
            <a:off x="7139818" y="6369164"/>
            <a:ext cx="155099" cy="151307"/>
            <a:chOff x="142483" y="3760971"/>
            <a:chExt cx="346075" cy="386605"/>
          </a:xfrm>
        </p:grpSpPr>
        <p:sp>
          <p:nvSpPr>
            <p:cNvPr id="43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3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3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37" name="Text Box 97"/>
          <p:cNvSpPr txBox="1">
            <a:spLocks noChangeArrowheads="1"/>
          </p:cNvSpPr>
          <p:nvPr/>
        </p:nvSpPr>
        <p:spPr bwMode="auto">
          <a:xfrm>
            <a:off x="7360762" y="6320791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38" name="Group 316"/>
          <p:cNvGrpSpPr>
            <a:grpSpLocks/>
          </p:cNvGrpSpPr>
          <p:nvPr/>
        </p:nvGrpSpPr>
        <p:grpSpPr bwMode="auto">
          <a:xfrm>
            <a:off x="7128650" y="6544785"/>
            <a:ext cx="139927" cy="111367"/>
            <a:chOff x="4727" y="2506"/>
            <a:chExt cx="706" cy="1172"/>
          </a:xfrm>
        </p:grpSpPr>
        <p:sp>
          <p:nvSpPr>
            <p:cNvPr id="43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17" name="Text Box 97"/>
          <p:cNvSpPr txBox="1">
            <a:spLocks noChangeArrowheads="1"/>
          </p:cNvSpPr>
          <p:nvPr/>
        </p:nvSpPr>
        <p:spPr bwMode="auto">
          <a:xfrm>
            <a:off x="7345960" y="6485515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518" name="Группа 119"/>
          <p:cNvGrpSpPr>
            <a:grpSpLocks/>
          </p:cNvGrpSpPr>
          <p:nvPr/>
        </p:nvGrpSpPr>
        <p:grpSpPr bwMode="auto">
          <a:xfrm>
            <a:off x="7139776" y="6679567"/>
            <a:ext cx="117979" cy="105169"/>
            <a:chOff x="214313" y="8958263"/>
            <a:chExt cx="642937" cy="500062"/>
          </a:xfrm>
        </p:grpSpPr>
        <p:sp>
          <p:nvSpPr>
            <p:cNvPr id="51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2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2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24" name="Text Box 97"/>
          <p:cNvSpPr txBox="1">
            <a:spLocks noChangeArrowheads="1"/>
          </p:cNvSpPr>
          <p:nvPr/>
        </p:nvSpPr>
        <p:spPr bwMode="auto">
          <a:xfrm>
            <a:off x="7341649" y="6624358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2" name="Лысые горы опасный участок 658-667 км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1767" y="1292136"/>
            <a:ext cx="2702049" cy="1570334"/>
          </a:xfrm>
          <a:prstGeom prst="rect">
            <a:avLst/>
          </a:prstGeom>
        </p:spPr>
      </p:pic>
      <p:pic>
        <p:nvPicPr>
          <p:cNvPr id="1026" name="Picture 2" descr="E:\Таранова Е.Ю\макросы\Энерго\Погода_10_дне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0749"/>
            <a:ext cx="2767960" cy="165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9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C:\Users\test123\Desktop\мониторинг\скрины 2\Рейни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0" y="983127"/>
            <a:ext cx="9161035" cy="581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7" name="Text Box 5"/>
          <p:cNvSpPr txBox="1">
            <a:spLocks noChangeArrowheads="1"/>
          </p:cNvSpPr>
          <p:nvPr/>
        </p:nvSpPr>
        <p:spPr bwMode="auto">
          <a:xfrm>
            <a:off x="3" y="2"/>
            <a:ext cx="9153733" cy="98531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34947" tIns="17475" rIns="34947" bIns="17475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</a:t>
            </a:r>
          </a:p>
          <a:p>
            <a:r>
              <a:rPr lang="ru-RU" dirty="0"/>
              <a:t>НА ФЕДЕРАЛЬНОЙ АВТОДОРОГЕ  Р-22</a:t>
            </a:r>
          </a:p>
          <a:p>
            <a:r>
              <a:rPr lang="ru-RU" dirty="0"/>
              <a:t>В САРАТОВСКОМ РАЙОНЕ САРАТОВСКОЙ ОБЛАСТИ (НА </a:t>
            </a:r>
            <a:r>
              <a:rPr lang="ru-RU" dirty="0" smtClean="0">
                <a:solidFill>
                  <a:prstClr val="white"/>
                </a:solidFill>
              </a:rPr>
              <a:t>13.01.2021</a:t>
            </a:r>
            <a:r>
              <a:rPr lang="ru-RU" dirty="0"/>
              <a:t>)</a:t>
            </a:r>
          </a:p>
        </p:txBody>
      </p:sp>
      <p:sp>
        <p:nvSpPr>
          <p:cNvPr id="1037" name="Прямоугольник 1036"/>
          <p:cNvSpPr/>
          <p:nvPr/>
        </p:nvSpPr>
        <p:spPr>
          <a:xfrm>
            <a:off x="6471767" y="991225"/>
            <a:ext cx="2681969" cy="2919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049" name="Прямоугольник 1048"/>
          <p:cNvSpPr/>
          <p:nvPr/>
        </p:nvSpPr>
        <p:spPr>
          <a:xfrm>
            <a:off x="2" y="991226"/>
            <a:ext cx="2767959" cy="2175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7" tIns="25714" rIns="51427" bIns="25714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006268" y="6025618"/>
            <a:ext cx="1245563" cy="317892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0496" tIns="20249" rIns="40496" bIns="20249" rtlCol="0" anchor="ctr" anchorCtr="1">
            <a:spAutoFit/>
          </a:bodyPr>
          <a:lstStyle/>
          <a:p>
            <a:pPr algn="just" defTabSz="514299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9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r>
              <a:rPr 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algn="just" defTabSz="514299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</a:t>
            </a:r>
            <a:r>
              <a:rPr 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35" name="AutoShape 24"/>
          <p:cNvSpPr>
            <a:spLocks noChangeArrowheads="1"/>
          </p:cNvSpPr>
          <p:nvPr/>
        </p:nvSpPr>
        <p:spPr bwMode="auto">
          <a:xfrm>
            <a:off x="4760519" y="4086074"/>
            <a:ext cx="1442021" cy="457399"/>
          </a:xfrm>
          <a:prstGeom prst="wedgeRectCallout">
            <a:avLst>
              <a:gd name="adj1" fmla="val -34888"/>
              <a:gd name="adj2" fmla="val -18441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49208" tIns="24610" rIns="49208" bIns="2461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defRPr/>
            </a:pP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725-727 км </a:t>
            </a:r>
          </a:p>
          <a:p>
            <a:pPr algn="ctr">
              <a:defRPr/>
            </a:pP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 flipV="1">
            <a:off x="3492318" y="3431843"/>
            <a:ext cx="1853806" cy="2489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>
            <a:off x="5346123" y="3431842"/>
            <a:ext cx="777862" cy="2489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Прямоугольник 130"/>
          <p:cNvSpPr/>
          <p:nvPr/>
        </p:nvSpPr>
        <p:spPr bwMode="auto">
          <a:xfrm>
            <a:off x="3367864" y="3065882"/>
            <a:ext cx="840792" cy="2391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Юрьевка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TextBox 47"/>
          <p:cNvSpPr txBox="1">
            <a:spLocks noChangeArrowheads="1"/>
          </p:cNvSpPr>
          <p:nvPr/>
        </p:nvSpPr>
        <p:spPr bwMode="auto">
          <a:xfrm>
            <a:off x="4" y="6392251"/>
            <a:ext cx="1864741" cy="461665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46" tIns="0" rIns="22546" bIns="0" anchor="ctr">
            <a:spAutoFit/>
          </a:bodyPr>
          <a:lstStyle>
            <a:defPPr>
              <a:defRPr lang="ru-RU"/>
            </a:defPPr>
            <a:lvl1pPr defTabSz="1727711">
              <a:spcBef>
                <a:spcPct val="0"/>
              </a:spcBef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545"/>
            <a:r>
              <a:rPr lang="ru-RU" altLang="ru-RU" sz="600" dirty="0"/>
              <a:t>14:00 12.01.2021</a:t>
            </a:r>
          </a:p>
          <a:p>
            <a:pPr defTabSz="685545"/>
            <a:r>
              <a:rPr lang="ru-RU" altLang="ru-RU" sz="600" dirty="0"/>
              <a:t>Исп. ЦУКС ГУ МЧС по Саратовской области</a:t>
            </a:r>
          </a:p>
          <a:p>
            <a:pPr defTabSz="685545"/>
            <a:r>
              <a:rPr lang="ru-RU" altLang="ru-RU" sz="600" dirty="0"/>
              <a:t>АРМ №9 Е.Ю. Таранова</a:t>
            </a:r>
          </a:p>
          <a:p>
            <a:pPr defTabSz="685545"/>
            <a:r>
              <a:rPr lang="ru-RU" altLang="ru-RU" sz="600" dirty="0"/>
              <a:t>тел. 3666-7549</a:t>
            </a:r>
          </a:p>
          <a:p>
            <a:pPr defTabSz="685545"/>
            <a:r>
              <a:rPr lang="ru-RU" sz="600" dirty="0"/>
              <a:t>использовались: АИУС РСЧС</a:t>
            </a:r>
          </a:p>
        </p:txBody>
      </p:sp>
      <p:grpSp>
        <p:nvGrpSpPr>
          <p:cNvPr id="139" name="Группа 138"/>
          <p:cNvGrpSpPr/>
          <p:nvPr/>
        </p:nvGrpSpPr>
        <p:grpSpPr>
          <a:xfrm>
            <a:off x="7043262" y="5466551"/>
            <a:ext cx="2181230" cy="1383769"/>
            <a:chOff x="9126097" y="4573253"/>
            <a:chExt cx="2909064" cy="1845507"/>
          </a:xfrm>
        </p:grpSpPr>
        <p:sp>
          <p:nvSpPr>
            <p:cNvPr id="140" name="Rectangle 93"/>
            <p:cNvSpPr>
              <a:spLocks noChangeArrowheads="1"/>
            </p:cNvSpPr>
            <p:nvPr/>
          </p:nvSpPr>
          <p:spPr bwMode="auto">
            <a:xfrm>
              <a:off x="9126097" y="4600884"/>
              <a:ext cx="2799203" cy="178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 Box 97"/>
            <p:cNvSpPr txBox="1">
              <a:spLocks noChangeArrowheads="1"/>
            </p:cNvSpPr>
            <p:nvPr/>
          </p:nvSpPr>
          <p:spPr bwMode="auto">
            <a:xfrm>
              <a:off x="9714921" y="4573253"/>
              <a:ext cx="2147024" cy="26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43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4" cy="26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4" name="Text Box 97"/>
            <p:cNvSpPr txBox="1">
              <a:spLocks noChangeArrowheads="1"/>
            </p:cNvSpPr>
            <p:nvPr/>
          </p:nvSpPr>
          <p:spPr bwMode="auto">
            <a:xfrm>
              <a:off x="9455627" y="4811399"/>
              <a:ext cx="2570221" cy="406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145" name="Полилиния 144"/>
            <p:cNvSpPr/>
            <p:nvPr/>
          </p:nvSpPr>
          <p:spPr>
            <a:xfrm>
              <a:off x="9156259" y="4926524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algn="ctr"/>
              <a:endParaRPr lang="ru-RU" sz="1350"/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9167391" y="5285349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algn="ctr"/>
              <a:endParaRPr lang="ru-RU" sz="1350"/>
            </a:p>
          </p:txBody>
        </p:sp>
        <p:sp>
          <p:nvSpPr>
            <p:cNvPr id="147" name="Text Box 97"/>
            <p:cNvSpPr txBox="1">
              <a:spLocks noChangeArrowheads="1"/>
            </p:cNvSpPr>
            <p:nvPr/>
          </p:nvSpPr>
          <p:spPr bwMode="auto">
            <a:xfrm>
              <a:off x="9464940" y="5198345"/>
              <a:ext cx="2570221" cy="26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148" name="Овал 147"/>
            <p:cNvSpPr>
              <a:spLocks noChangeArrowheads="1"/>
            </p:cNvSpPr>
            <p:nvPr/>
          </p:nvSpPr>
          <p:spPr bwMode="auto">
            <a:xfrm rot="5238055">
              <a:off x="9268640" y="5508434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algn="ctr">
                <a:defRPr/>
              </a:pPr>
              <a:endParaRPr lang="ru-RU" sz="1350" dirty="0">
                <a:solidFill>
                  <a:schemeClr val="lt1"/>
                </a:solidFill>
              </a:endParaRPr>
            </a:p>
          </p:txBody>
        </p: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9443624" y="5425379"/>
              <a:ext cx="2570221" cy="26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grpSp>
        <p:nvGrpSpPr>
          <p:cNvPr id="150" name="Группа 629"/>
          <p:cNvGrpSpPr>
            <a:grpSpLocks/>
          </p:cNvGrpSpPr>
          <p:nvPr/>
        </p:nvGrpSpPr>
        <p:grpSpPr bwMode="auto">
          <a:xfrm>
            <a:off x="7139818" y="6369164"/>
            <a:ext cx="155099" cy="151307"/>
            <a:chOff x="142483" y="3760971"/>
            <a:chExt cx="346075" cy="386605"/>
          </a:xfrm>
        </p:grpSpPr>
        <p:sp>
          <p:nvSpPr>
            <p:cNvPr id="15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52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53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54" name="Text Box 97"/>
          <p:cNvSpPr txBox="1">
            <a:spLocks noChangeArrowheads="1"/>
          </p:cNvSpPr>
          <p:nvPr/>
        </p:nvSpPr>
        <p:spPr bwMode="auto">
          <a:xfrm>
            <a:off x="7360762" y="6320791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155" name="Group 316"/>
          <p:cNvGrpSpPr>
            <a:grpSpLocks/>
          </p:cNvGrpSpPr>
          <p:nvPr/>
        </p:nvGrpSpPr>
        <p:grpSpPr bwMode="auto">
          <a:xfrm>
            <a:off x="7128650" y="6544785"/>
            <a:ext cx="139927" cy="111367"/>
            <a:chOff x="4727" y="2506"/>
            <a:chExt cx="706" cy="1172"/>
          </a:xfrm>
        </p:grpSpPr>
        <p:sp>
          <p:nvSpPr>
            <p:cNvPr id="15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2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3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234" name="Text Box 97"/>
          <p:cNvSpPr txBox="1">
            <a:spLocks noChangeArrowheads="1"/>
          </p:cNvSpPr>
          <p:nvPr/>
        </p:nvSpPr>
        <p:spPr bwMode="auto">
          <a:xfrm>
            <a:off x="7345960" y="6485515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235" name="Группа 119"/>
          <p:cNvGrpSpPr>
            <a:grpSpLocks/>
          </p:cNvGrpSpPr>
          <p:nvPr/>
        </p:nvGrpSpPr>
        <p:grpSpPr bwMode="auto">
          <a:xfrm>
            <a:off x="7139776" y="6679567"/>
            <a:ext cx="117979" cy="105169"/>
            <a:chOff x="214313" y="8958263"/>
            <a:chExt cx="642937" cy="500062"/>
          </a:xfrm>
        </p:grpSpPr>
        <p:sp>
          <p:nvSpPr>
            <p:cNvPr id="236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8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39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40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241" name="Text Box 97"/>
          <p:cNvSpPr txBox="1">
            <a:spLocks noChangeArrowheads="1"/>
          </p:cNvSpPr>
          <p:nvPr/>
        </p:nvSpPr>
        <p:spPr bwMode="auto">
          <a:xfrm>
            <a:off x="7341649" y="6624358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2" name="Саратовский Юрьевка дорога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1767" y="1283212"/>
            <a:ext cx="2672233" cy="2017643"/>
          </a:xfrm>
          <a:prstGeom prst="rect">
            <a:avLst/>
          </a:prstGeom>
        </p:spPr>
      </p:pic>
      <p:pic>
        <p:nvPicPr>
          <p:cNvPr id="119" name="Picture 2" descr="E:\Таранова Е.Ю\макросы\Энерго\Погода_10_дне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0749"/>
            <a:ext cx="2767960" cy="165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4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551571</TotalTime>
  <Words>496</Words>
  <Application>Microsoft Office PowerPoint</Application>
  <PresentationFormat>Экран (4:3)</PresentationFormat>
  <Paragraphs>158</Paragraphs>
  <Slides>9</Slides>
  <Notes>7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21_Тема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АРМ-9</cp:lastModifiedBy>
  <cp:revision>24418</cp:revision>
  <cp:lastPrinted>2019-02-25T12:02:24Z</cp:lastPrinted>
  <dcterms:created xsi:type="dcterms:W3CDTF">2014-09-08T13:21:12Z</dcterms:created>
  <dcterms:modified xsi:type="dcterms:W3CDTF">2021-01-12T10:09:17Z</dcterms:modified>
</cp:coreProperties>
</file>